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3" r:id="rId1"/>
    <p:sldMasterId id="2147483664" r:id="rId2"/>
    <p:sldMasterId id="2147483681" r:id="rId3"/>
  </p:sldMasterIdLst>
  <p:notesMasterIdLst>
    <p:notesMasterId r:id="rId14"/>
  </p:notesMasterIdLst>
  <p:sldIdLst>
    <p:sldId id="261" r:id="rId4"/>
    <p:sldId id="262" r:id="rId5"/>
    <p:sldId id="263" r:id="rId6"/>
    <p:sldId id="264" r:id="rId7"/>
    <p:sldId id="265" r:id="rId8"/>
    <p:sldId id="266" r:id="rId9"/>
    <p:sldId id="267" r:id="rId10"/>
    <p:sldId id="268" r:id="rId11"/>
    <p:sldId id="269" r:id="rId12"/>
    <p:sldId id="270" r:id="rId1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3" autoAdjust="0"/>
    <p:restoredTop sz="94650" autoAdjust="0"/>
  </p:normalViewPr>
  <p:slideViewPr>
    <p:cSldViewPr>
      <p:cViewPr varScale="1">
        <p:scale>
          <a:sx n="163" d="100"/>
          <a:sy n="163" d="100"/>
        </p:scale>
        <p:origin x="138" y="24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09-Oct-23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2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8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82617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07464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11451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681739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668072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2178410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306221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456652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037493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Edit Master text styles</a:t>
            </a:r>
          </a:p>
        </p:txBody>
      </p:sp>
    </p:spTree>
    <p:extLst>
      <p:ext uri="{BB962C8B-B14F-4D97-AF65-F5344CB8AC3E}">
        <p14:creationId xmlns:p14="http://schemas.microsoft.com/office/powerpoint/2010/main" val="7704258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7570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41929061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715031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883338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460255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010308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9528671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72612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7998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6414342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5648786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925455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6956894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8120530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5229313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134511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43861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7522002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246981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4821420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5287230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2464657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822881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3676875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866025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3198504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8192633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90185754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80966938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20984501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3849444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58485082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1556841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619693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441937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03734358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73023691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5284235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4391726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3143625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00943420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1293713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71599085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8601342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82639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9125531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480989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5001252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79088999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08003485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9641754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4535964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2826306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1252171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179322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65154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750" i="1">
                <a:solidFill>
                  <a:srgbClr val="393A39"/>
                </a:solidFill>
              </a:defRPr>
            </a:lvl1pPr>
            <a:lvl2pPr marL="457200" indent="0">
              <a:buNone/>
              <a:defRPr/>
            </a:lvl2pPr>
            <a:lvl3pPr marL="914400" indent="0">
              <a:buNone/>
              <a:defRPr/>
            </a:lvl3pPr>
          </a:lstStyle>
          <a:p>
            <a:pPr lvl="0"/>
            <a:r>
              <a:rPr lang="en-US"/>
              <a:t>Edit Master text styles</a:t>
            </a:r>
          </a:p>
        </p:txBody>
      </p:sp>
    </p:spTree>
    <p:extLst>
      <p:ext uri="{BB962C8B-B14F-4D97-AF65-F5344CB8AC3E}">
        <p14:creationId xmlns:p14="http://schemas.microsoft.com/office/powerpoint/2010/main" val="426475814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1516226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9173718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4589623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6202431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8761336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3428530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5684499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11453078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128943182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619761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012825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44100336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61697106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32680522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53155186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1814121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905411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338291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31820160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733085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785883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3978091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image" Target="../media/image1.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theme" Target="../theme/theme2.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10" Type="http://schemas.openxmlformats.org/officeDocument/2006/relationships/slideLayout" Target="../slideLayouts/slideLayout20.xml"/><Relationship Id="rId19" Type="http://schemas.openxmlformats.org/officeDocument/2006/relationships/image" Target="../media/image2.png"/><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52.xml"/><Relationship Id="rId21" Type="http://schemas.openxmlformats.org/officeDocument/2006/relationships/slideLayout" Target="../slideLayouts/slideLayout47.xml"/><Relationship Id="rId34" Type="http://schemas.openxmlformats.org/officeDocument/2006/relationships/slideLayout" Target="../slideLayouts/slideLayout60.xml"/><Relationship Id="rId42" Type="http://schemas.openxmlformats.org/officeDocument/2006/relationships/slideLayout" Target="../slideLayouts/slideLayout68.xml"/><Relationship Id="rId47" Type="http://schemas.openxmlformats.org/officeDocument/2006/relationships/slideLayout" Target="../slideLayouts/slideLayout73.xml"/><Relationship Id="rId50" Type="http://schemas.openxmlformats.org/officeDocument/2006/relationships/slideLayout" Target="../slideLayouts/slideLayout76.xml"/><Relationship Id="rId55" Type="http://schemas.openxmlformats.org/officeDocument/2006/relationships/slideLayout" Target="../slideLayouts/slideLayout81.xml"/><Relationship Id="rId63" Type="http://schemas.openxmlformats.org/officeDocument/2006/relationships/slideLayout" Target="../slideLayouts/slideLayout8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9" Type="http://schemas.openxmlformats.org/officeDocument/2006/relationships/slideLayout" Target="../slideLayouts/slideLayout55.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32" Type="http://schemas.openxmlformats.org/officeDocument/2006/relationships/slideLayout" Target="../slideLayouts/slideLayout58.xml"/><Relationship Id="rId37" Type="http://schemas.openxmlformats.org/officeDocument/2006/relationships/slideLayout" Target="../slideLayouts/slideLayout63.xml"/><Relationship Id="rId40" Type="http://schemas.openxmlformats.org/officeDocument/2006/relationships/slideLayout" Target="../slideLayouts/slideLayout66.xml"/><Relationship Id="rId45" Type="http://schemas.openxmlformats.org/officeDocument/2006/relationships/slideLayout" Target="../slideLayouts/slideLayout71.xml"/><Relationship Id="rId53" Type="http://schemas.openxmlformats.org/officeDocument/2006/relationships/slideLayout" Target="../slideLayouts/slideLayout79.xml"/><Relationship Id="rId58" Type="http://schemas.openxmlformats.org/officeDocument/2006/relationships/slideLayout" Target="../slideLayouts/slideLayout84.xml"/><Relationship Id="rId66" Type="http://schemas.openxmlformats.org/officeDocument/2006/relationships/image" Target="../media/image8.emf"/><Relationship Id="rId5" Type="http://schemas.openxmlformats.org/officeDocument/2006/relationships/slideLayout" Target="../slideLayouts/slideLayout31.xml"/><Relationship Id="rId61" Type="http://schemas.openxmlformats.org/officeDocument/2006/relationships/slideLayout" Target="../slideLayouts/slideLayout87.xml"/><Relationship Id="rId19" Type="http://schemas.openxmlformats.org/officeDocument/2006/relationships/slideLayout" Target="../slideLayouts/slideLayout4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slideLayout" Target="../slideLayouts/slideLayout53.xml"/><Relationship Id="rId30" Type="http://schemas.openxmlformats.org/officeDocument/2006/relationships/slideLayout" Target="../slideLayouts/slideLayout56.xml"/><Relationship Id="rId35" Type="http://schemas.openxmlformats.org/officeDocument/2006/relationships/slideLayout" Target="../slideLayouts/slideLayout61.xml"/><Relationship Id="rId43" Type="http://schemas.openxmlformats.org/officeDocument/2006/relationships/slideLayout" Target="../slideLayouts/slideLayout69.xml"/><Relationship Id="rId48" Type="http://schemas.openxmlformats.org/officeDocument/2006/relationships/slideLayout" Target="../slideLayouts/slideLayout74.xml"/><Relationship Id="rId56" Type="http://schemas.openxmlformats.org/officeDocument/2006/relationships/slideLayout" Target="../slideLayouts/slideLayout82.xml"/><Relationship Id="rId64" Type="http://schemas.openxmlformats.org/officeDocument/2006/relationships/theme" Target="../theme/theme3.xml"/><Relationship Id="rId8" Type="http://schemas.openxmlformats.org/officeDocument/2006/relationships/slideLayout" Target="../slideLayouts/slideLayout34.xml"/><Relationship Id="rId51" Type="http://schemas.openxmlformats.org/officeDocument/2006/relationships/slideLayout" Target="../slideLayouts/slideLayout77.xml"/><Relationship Id="rId3" Type="http://schemas.openxmlformats.org/officeDocument/2006/relationships/slideLayout" Target="../slideLayouts/slideLayout29.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33" Type="http://schemas.openxmlformats.org/officeDocument/2006/relationships/slideLayout" Target="../slideLayouts/slideLayout59.xml"/><Relationship Id="rId38" Type="http://schemas.openxmlformats.org/officeDocument/2006/relationships/slideLayout" Target="../slideLayouts/slideLayout64.xml"/><Relationship Id="rId46" Type="http://schemas.openxmlformats.org/officeDocument/2006/relationships/slideLayout" Target="../slideLayouts/slideLayout72.xml"/><Relationship Id="rId59" Type="http://schemas.openxmlformats.org/officeDocument/2006/relationships/slideLayout" Target="../slideLayouts/slideLayout85.xml"/><Relationship Id="rId67" Type="http://schemas.openxmlformats.org/officeDocument/2006/relationships/image" Target="../media/image2.png"/><Relationship Id="rId20" Type="http://schemas.openxmlformats.org/officeDocument/2006/relationships/slideLayout" Target="../slideLayouts/slideLayout46.xml"/><Relationship Id="rId41" Type="http://schemas.openxmlformats.org/officeDocument/2006/relationships/slideLayout" Target="../slideLayouts/slideLayout67.xml"/><Relationship Id="rId54" Type="http://schemas.openxmlformats.org/officeDocument/2006/relationships/slideLayout" Target="../slideLayouts/slideLayout80.xml"/><Relationship Id="rId62" Type="http://schemas.openxmlformats.org/officeDocument/2006/relationships/slideLayout" Target="../slideLayouts/slideLayout8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28" Type="http://schemas.openxmlformats.org/officeDocument/2006/relationships/slideLayout" Target="../slideLayouts/slideLayout54.xml"/><Relationship Id="rId36" Type="http://schemas.openxmlformats.org/officeDocument/2006/relationships/slideLayout" Target="../slideLayouts/slideLayout62.xml"/><Relationship Id="rId49" Type="http://schemas.openxmlformats.org/officeDocument/2006/relationships/slideLayout" Target="../slideLayouts/slideLayout75.xml"/><Relationship Id="rId57" Type="http://schemas.openxmlformats.org/officeDocument/2006/relationships/slideLayout" Target="../slideLayouts/slideLayout83.xml"/><Relationship Id="rId10" Type="http://schemas.openxmlformats.org/officeDocument/2006/relationships/slideLayout" Target="../slideLayouts/slideLayout36.xml"/><Relationship Id="rId31" Type="http://schemas.openxmlformats.org/officeDocument/2006/relationships/slideLayout" Target="../slideLayouts/slideLayout57.xml"/><Relationship Id="rId44" Type="http://schemas.openxmlformats.org/officeDocument/2006/relationships/slideLayout" Target="../slideLayouts/slideLayout70.xml"/><Relationship Id="rId52" Type="http://schemas.openxmlformats.org/officeDocument/2006/relationships/slideLayout" Target="../slideLayouts/slideLayout78.xml"/><Relationship Id="rId60" Type="http://schemas.openxmlformats.org/officeDocument/2006/relationships/slideLayout" Target="../slideLayouts/slideLayout86.xml"/><Relationship Id="rId65" Type="http://schemas.openxmlformats.org/officeDocument/2006/relationships/image" Target="../media/image7.emf"/><Relationship Id="rId4" Type="http://schemas.openxmlformats.org/officeDocument/2006/relationships/slideLayout" Target="../slideLayouts/slideLayout30.xml"/><Relationship Id="rId9" Type="http://schemas.openxmlformats.org/officeDocument/2006/relationships/slideLayout" Target="../slideLayouts/slideLayout35.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39"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61877701"/>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42692702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5"/>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6"/>
          <a:stretch>
            <a:fillRect/>
          </a:stretch>
        </p:blipFill>
        <p:spPr>
          <a:xfrm>
            <a:off x="115778" y="223913"/>
            <a:ext cx="752320" cy="69658"/>
          </a:xfrm>
          <a:prstGeom prst="rect">
            <a:avLst/>
          </a:prstGeom>
        </p:spPr>
      </p:pic>
    </p:spTree>
    <p:extLst>
      <p:ext uri="{BB962C8B-B14F-4D97-AF65-F5344CB8AC3E}">
        <p14:creationId xmlns:p14="http://schemas.microsoft.com/office/powerpoint/2010/main" val="1961075183"/>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 id="2147483702" r:id="rId21"/>
    <p:sldLayoutId id="2147483703" r:id="rId22"/>
    <p:sldLayoutId id="2147483704" r:id="rId23"/>
    <p:sldLayoutId id="2147483705" r:id="rId24"/>
    <p:sldLayoutId id="2147483706" r:id="rId25"/>
    <p:sldLayoutId id="2147483707" r:id="rId26"/>
    <p:sldLayoutId id="2147483708" r:id="rId27"/>
    <p:sldLayoutId id="2147483709" r:id="rId28"/>
    <p:sldLayoutId id="2147483710" r:id="rId29"/>
    <p:sldLayoutId id="2147483711" r:id="rId30"/>
    <p:sldLayoutId id="2147483712" r:id="rId31"/>
    <p:sldLayoutId id="2147483713" r:id="rId32"/>
    <p:sldLayoutId id="2147483714" r:id="rId33"/>
    <p:sldLayoutId id="2147483715" r:id="rId34"/>
    <p:sldLayoutId id="2147483716" r:id="rId35"/>
    <p:sldLayoutId id="2147483717" r:id="rId36"/>
    <p:sldLayoutId id="2147483718" r:id="rId37"/>
    <p:sldLayoutId id="2147483719" r:id="rId38"/>
    <p:sldLayoutId id="2147483720" r:id="rId39"/>
    <p:sldLayoutId id="2147483721" r:id="rId40"/>
    <p:sldLayoutId id="2147483722" r:id="rId41"/>
    <p:sldLayoutId id="2147483723" r:id="rId42"/>
    <p:sldLayoutId id="2147483724" r:id="rId43"/>
    <p:sldLayoutId id="2147483725" r:id="rId44"/>
    <p:sldLayoutId id="2147483726" r:id="rId45"/>
    <p:sldLayoutId id="2147483727" r:id="rId46"/>
    <p:sldLayoutId id="2147483728" r:id="rId47"/>
    <p:sldLayoutId id="2147483729" r:id="rId48"/>
    <p:sldLayoutId id="2147483730" r:id="rId49"/>
    <p:sldLayoutId id="2147483731" r:id="rId50"/>
    <p:sldLayoutId id="2147483732" r:id="rId51"/>
    <p:sldLayoutId id="2147483733" r:id="rId52"/>
    <p:sldLayoutId id="2147483734" r:id="rId53"/>
    <p:sldLayoutId id="2147483735" r:id="rId54"/>
    <p:sldLayoutId id="2147483736" r:id="rId55"/>
    <p:sldLayoutId id="2147483737" r:id="rId56"/>
    <p:sldLayoutId id="2147483738" r:id="rId57"/>
    <p:sldLayoutId id="2147483739" r:id="rId58"/>
    <p:sldLayoutId id="2147483740" r:id="rId59"/>
    <p:sldLayoutId id="2147483741" r:id="rId60"/>
    <p:sldLayoutId id="2147483742" r:id="rId61"/>
    <p:sldLayoutId id="2147483743" r:id="rId62"/>
    <p:sldLayoutId id="2147483744" r:id="rId63"/>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7"/>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2" Type="http://schemas.openxmlformats.org/officeDocument/2006/relationships/hyperlink" Target="https://www.comsol.com/model/acoustic-transmission-loss-through-periodic-elastic-structures-1974" TargetMode="Externa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Acoustic Transmission Loss through Periodic Elastic Multilayered Structures</a:t>
            </a:r>
          </a:p>
        </p:txBody>
      </p:sp>
    </p:spTree>
    <p:extLst>
      <p:ext uri="{BB962C8B-B14F-4D97-AF65-F5344CB8AC3E}">
        <p14:creationId xmlns:p14="http://schemas.microsoft.com/office/powerpoint/2010/main" val="3407987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Results</a:t>
            </a:r>
          </a:p>
        </p:txBody>
      </p:sp>
      <p:sp>
        <p:nvSpPr>
          <p:cNvPr id="2" name="Content Placeholder 1"/>
          <p:cNvSpPr>
            <a:spLocks noGrp="1"/>
          </p:cNvSpPr>
          <p:nvPr>
            <p:ph sz="half" idx="10"/>
          </p:nvPr>
        </p:nvSpPr>
        <p:spPr/>
        <p:txBody>
          <a:bodyPr/>
          <a:lstStyle/>
          <a:p>
            <a:pPr marL="0" indent="0">
              <a:buNone/>
            </a:pPr>
            <a:r>
              <a:rPr lang="en-US" noProof="0" dirty="0"/>
              <a:t>Total pressure and deformation amplitude for an angle of incidence of </a:t>
            </a:r>
            <a:r>
              <a:rPr lang="en-US" dirty="0"/>
              <a:t>56</a:t>
            </a:r>
            <a:r>
              <a:rPr lang="en-US" noProof="0" dirty="0"/>
              <a:t> deg.</a:t>
            </a:r>
          </a:p>
          <a:p>
            <a:endParaRPr lang="en-US" noProof="0" dirty="0"/>
          </a:p>
        </p:txBody>
      </p:sp>
      <p:pic>
        <p:nvPicPr>
          <p:cNvPr id="7" name="Content Placeholder 6">
            <a:extLst>
              <a:ext uri="{FF2B5EF4-FFF2-40B4-BE49-F238E27FC236}">
                <a16:creationId xmlns:a16="http://schemas.microsoft.com/office/drawing/2014/main" id="{03FE5591-C158-D09E-FF79-CBCC216FA5A4}"/>
              </a:ext>
            </a:extLst>
          </p:cNvPr>
          <p:cNvPicPr>
            <a:picLocks noGrp="1" noChangeAspect="1"/>
          </p:cNvPicPr>
          <p:nvPr>
            <p:ph sz="quarter" idx="11"/>
          </p:nvPr>
        </p:nvPicPr>
        <p:blipFill>
          <a:blip r:embed="rId2"/>
          <a:stretch>
            <a:fillRect/>
          </a:stretch>
        </p:blipFill>
        <p:spPr>
          <a:xfrm>
            <a:off x="4114800" y="729836"/>
            <a:ext cx="4800600" cy="3683828"/>
          </a:xfrm>
        </p:spPr>
      </p:pic>
    </p:spTree>
    <p:extLst>
      <p:ext uri="{BB962C8B-B14F-4D97-AF65-F5344CB8AC3E}">
        <p14:creationId xmlns:p14="http://schemas.microsoft.com/office/powerpoint/2010/main" val="2716170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Background and Motivation</a:t>
            </a:r>
          </a:p>
        </p:txBody>
      </p:sp>
      <p:sp>
        <p:nvSpPr>
          <p:cNvPr id="3" name="Content Placeholder 2"/>
          <p:cNvSpPr>
            <a:spLocks noGrp="1"/>
          </p:cNvSpPr>
          <p:nvPr>
            <p:ph idx="1"/>
          </p:nvPr>
        </p:nvSpPr>
        <p:spPr/>
        <p:txBody>
          <a:bodyPr/>
          <a:lstStyle/>
          <a:p>
            <a:r>
              <a:rPr lang="en-US" sz="1400" noProof="0" dirty="0"/>
              <a:t>In this model, two fluid domains are separated by a multilayer solid elastic structure. An acoustic pressure wave impacts the structure resulting in a reflected wave and a transmitted wave with a loss through the structure. This model investigates the transmission loss through the structure. The effects of incident angle, frequency and damping are studied.</a:t>
            </a:r>
          </a:p>
          <a:p>
            <a:r>
              <a:rPr lang="en-US" sz="1400" noProof="0" dirty="0"/>
              <a:t>Important features used: Acoustic-structure interaction with arbitrary incident angle, scattered field formulation, the perfectly matched layer (PML), and periodic </a:t>
            </a:r>
            <a:r>
              <a:rPr lang="en-US" sz="1400" noProof="0" dirty="0" err="1"/>
              <a:t>Floquet</a:t>
            </a:r>
            <a:r>
              <a:rPr lang="en-US" sz="1400" noProof="0" dirty="0"/>
              <a:t> boundary conditions. </a:t>
            </a:r>
          </a:p>
          <a:p>
            <a:r>
              <a:rPr lang="en-US" sz="1400" dirty="0"/>
              <a:t>The transmission through a single layer is described in the </a:t>
            </a:r>
            <a:r>
              <a:rPr lang="en-US" sz="1400" dirty="0">
                <a:hlinkClick r:id="rId2"/>
              </a:rPr>
              <a:t>Acoustic Transmission Loss through Periodic Elastic Structures</a:t>
            </a:r>
            <a:r>
              <a:rPr lang="en-US" sz="1400" dirty="0"/>
              <a:t> tutorial.</a:t>
            </a:r>
            <a:endParaRPr lang="en-US" sz="1400" noProof="0" dirty="0"/>
          </a:p>
        </p:txBody>
      </p:sp>
    </p:spTree>
    <p:extLst>
      <p:ext uri="{BB962C8B-B14F-4D97-AF65-F5344CB8AC3E}">
        <p14:creationId xmlns:p14="http://schemas.microsoft.com/office/powerpoint/2010/main" val="96555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5035365" y="904786"/>
            <a:ext cx="3600400" cy="345638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Lato"/>
              </a:rPr>
              <a:t>k</a:t>
            </a:r>
          </a:p>
        </p:txBody>
      </p:sp>
      <p:sp>
        <p:nvSpPr>
          <p:cNvPr id="40" name="Rectangle 39"/>
          <p:cNvSpPr/>
          <p:nvPr/>
        </p:nvSpPr>
        <p:spPr>
          <a:xfrm>
            <a:off x="5035365" y="2378489"/>
            <a:ext cx="3600400" cy="68653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a:endParaRPr>
          </a:p>
        </p:txBody>
      </p:sp>
      <p:cxnSp>
        <p:nvCxnSpPr>
          <p:cNvPr id="43" name="Straight Arrow Connector 42"/>
          <p:cNvCxnSpPr/>
          <p:nvPr/>
        </p:nvCxnSpPr>
        <p:spPr>
          <a:xfrm>
            <a:off x="6287154" y="1722433"/>
            <a:ext cx="173736" cy="26983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6708101" y="1878174"/>
            <a:ext cx="0" cy="506931"/>
          </a:xfrm>
          <a:prstGeom prst="straightConnector1">
            <a:avLst/>
          </a:prstGeom>
          <a:ln w="127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153821" y="1839314"/>
            <a:ext cx="287258" cy="338554"/>
          </a:xfrm>
          <a:prstGeom prst="rect">
            <a:avLst/>
          </a:prstGeom>
          <a:noFill/>
        </p:spPr>
        <p:txBody>
          <a:bodyPr wrap="none" rtlCol="0">
            <a:spAutoFit/>
          </a:bodyPr>
          <a:lstStyle/>
          <a:p>
            <a:r>
              <a:rPr lang="en-US" sz="1600" b="1" i="1" dirty="0">
                <a:latin typeface="Lato"/>
              </a:rPr>
              <a:t>k</a:t>
            </a:r>
          </a:p>
        </p:txBody>
      </p:sp>
      <p:sp>
        <p:nvSpPr>
          <p:cNvPr id="52" name="TextBox 51"/>
          <p:cNvSpPr txBox="1"/>
          <p:nvPr/>
        </p:nvSpPr>
        <p:spPr>
          <a:xfrm>
            <a:off x="6442320" y="1692360"/>
            <a:ext cx="292068" cy="338554"/>
          </a:xfrm>
          <a:prstGeom prst="rect">
            <a:avLst/>
          </a:prstGeom>
          <a:noFill/>
        </p:spPr>
        <p:txBody>
          <a:bodyPr wrap="none" rtlCol="0">
            <a:spAutoFit/>
          </a:bodyPr>
          <a:lstStyle/>
          <a:p>
            <a:r>
              <a:rPr lang="en-US" sz="1600" dirty="0">
                <a:latin typeface="Lato"/>
                <a:sym typeface="Symbol"/>
              </a:rPr>
              <a:t></a:t>
            </a:r>
            <a:endParaRPr lang="en-US" sz="1600" dirty="0">
              <a:latin typeface="Lato"/>
            </a:endParaRPr>
          </a:p>
        </p:txBody>
      </p:sp>
      <p:cxnSp>
        <p:nvCxnSpPr>
          <p:cNvPr id="53" name="Straight Arrow Connector 52"/>
          <p:cNvCxnSpPr/>
          <p:nvPr/>
        </p:nvCxnSpPr>
        <p:spPr>
          <a:xfrm>
            <a:off x="6115485" y="4793218"/>
            <a:ext cx="864096"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350523" y="4793218"/>
            <a:ext cx="344966" cy="338554"/>
          </a:xfrm>
          <a:prstGeom prst="rect">
            <a:avLst/>
          </a:prstGeom>
          <a:noFill/>
        </p:spPr>
        <p:txBody>
          <a:bodyPr wrap="none" rtlCol="0">
            <a:spAutoFit/>
          </a:bodyPr>
          <a:lstStyle/>
          <a:p>
            <a:r>
              <a:rPr lang="en-US" sz="1600" i="1" dirty="0">
                <a:latin typeface="Lato Light" panose="020F0302020204030203" pitchFamily="34" charset="0"/>
              </a:rPr>
              <a:t>L</a:t>
            </a:r>
            <a:r>
              <a:rPr lang="en-US" sz="1600" baseline="-25000" dirty="0">
                <a:latin typeface="Lato Light" panose="020F0302020204030203" pitchFamily="34" charset="0"/>
              </a:rPr>
              <a:t>x</a:t>
            </a:r>
          </a:p>
        </p:txBody>
      </p:sp>
      <p:sp>
        <p:nvSpPr>
          <p:cNvPr id="60" name="Freeform 59"/>
          <p:cNvSpPr/>
          <p:nvPr/>
        </p:nvSpPr>
        <p:spPr>
          <a:xfrm>
            <a:off x="4575114" y="642231"/>
            <a:ext cx="676275" cy="3800475"/>
          </a:xfrm>
          <a:custGeom>
            <a:avLst/>
            <a:gdLst>
              <a:gd name="connsiteX0" fmla="*/ 428625 w 819150"/>
              <a:gd name="connsiteY0" fmla="*/ 152400 h 3800475"/>
              <a:gd name="connsiteX1" fmla="*/ 676275 w 819150"/>
              <a:gd name="connsiteY1" fmla="*/ 504825 h 3800475"/>
              <a:gd name="connsiteX2" fmla="*/ 609600 w 819150"/>
              <a:gd name="connsiteY2" fmla="*/ 971550 h 3800475"/>
              <a:gd name="connsiteX3" fmla="*/ 409575 w 819150"/>
              <a:gd name="connsiteY3" fmla="*/ 1266825 h 3800475"/>
              <a:gd name="connsiteX4" fmla="*/ 514350 w 819150"/>
              <a:gd name="connsiteY4" fmla="*/ 1371600 h 3800475"/>
              <a:gd name="connsiteX5" fmla="*/ 666750 w 819150"/>
              <a:gd name="connsiteY5" fmla="*/ 1704975 h 3800475"/>
              <a:gd name="connsiteX6" fmla="*/ 476250 w 819150"/>
              <a:gd name="connsiteY6" fmla="*/ 2047875 h 3800475"/>
              <a:gd name="connsiteX7" fmla="*/ 819150 w 819150"/>
              <a:gd name="connsiteY7" fmla="*/ 2409825 h 3800475"/>
              <a:gd name="connsiteX8" fmla="*/ 581025 w 819150"/>
              <a:gd name="connsiteY8" fmla="*/ 2676525 h 3800475"/>
              <a:gd name="connsiteX9" fmla="*/ 428625 w 819150"/>
              <a:gd name="connsiteY9" fmla="*/ 2905125 h 3800475"/>
              <a:gd name="connsiteX10" fmla="*/ 666750 w 819150"/>
              <a:gd name="connsiteY10" fmla="*/ 3209925 h 3800475"/>
              <a:gd name="connsiteX11" fmla="*/ 542925 w 819150"/>
              <a:gd name="connsiteY11" fmla="*/ 3505200 h 3800475"/>
              <a:gd name="connsiteX12" fmla="*/ 647700 w 819150"/>
              <a:gd name="connsiteY12" fmla="*/ 3800475 h 3800475"/>
              <a:gd name="connsiteX13" fmla="*/ 0 w 819150"/>
              <a:gd name="connsiteY13" fmla="*/ 3790950 h 3800475"/>
              <a:gd name="connsiteX14" fmla="*/ 38100 w 819150"/>
              <a:gd name="connsiteY14" fmla="*/ 0 h 3800475"/>
              <a:gd name="connsiteX15" fmla="*/ 371475 w 819150"/>
              <a:gd name="connsiteY15" fmla="*/ 95250 h 3800475"/>
              <a:gd name="connsiteX0" fmla="*/ 428625 w 819150"/>
              <a:gd name="connsiteY0" fmla="*/ 152400 h 3800475"/>
              <a:gd name="connsiteX1" fmla="*/ 676275 w 819150"/>
              <a:gd name="connsiteY1" fmla="*/ 504825 h 3800475"/>
              <a:gd name="connsiteX2" fmla="*/ 609600 w 819150"/>
              <a:gd name="connsiteY2" fmla="*/ 971550 h 3800475"/>
              <a:gd name="connsiteX3" fmla="*/ 409575 w 819150"/>
              <a:gd name="connsiteY3" fmla="*/ 1266825 h 3800475"/>
              <a:gd name="connsiteX4" fmla="*/ 514350 w 819150"/>
              <a:gd name="connsiteY4" fmla="*/ 1371600 h 3800475"/>
              <a:gd name="connsiteX5" fmla="*/ 666750 w 819150"/>
              <a:gd name="connsiteY5" fmla="*/ 1704975 h 3800475"/>
              <a:gd name="connsiteX6" fmla="*/ 476250 w 819150"/>
              <a:gd name="connsiteY6" fmla="*/ 2047875 h 3800475"/>
              <a:gd name="connsiteX7" fmla="*/ 819150 w 819150"/>
              <a:gd name="connsiteY7" fmla="*/ 2409825 h 3800475"/>
              <a:gd name="connsiteX8" fmla="*/ 581025 w 819150"/>
              <a:gd name="connsiteY8" fmla="*/ 2676525 h 3800475"/>
              <a:gd name="connsiteX9" fmla="*/ 428625 w 819150"/>
              <a:gd name="connsiteY9" fmla="*/ 2905125 h 3800475"/>
              <a:gd name="connsiteX10" fmla="*/ 666750 w 819150"/>
              <a:gd name="connsiteY10" fmla="*/ 3209925 h 3800475"/>
              <a:gd name="connsiteX11" fmla="*/ 542925 w 819150"/>
              <a:gd name="connsiteY11" fmla="*/ 3505200 h 3800475"/>
              <a:gd name="connsiteX12" fmla="*/ 647700 w 819150"/>
              <a:gd name="connsiteY12" fmla="*/ 3800475 h 3800475"/>
              <a:gd name="connsiteX13" fmla="*/ 0 w 819150"/>
              <a:gd name="connsiteY13" fmla="*/ 3790950 h 3800475"/>
              <a:gd name="connsiteX14" fmla="*/ 38100 w 819150"/>
              <a:gd name="connsiteY14" fmla="*/ 0 h 3800475"/>
              <a:gd name="connsiteX15" fmla="*/ 447675 w 819150"/>
              <a:gd name="connsiteY15" fmla="*/ 161925 h 3800475"/>
              <a:gd name="connsiteX0" fmla="*/ 428625 w 676275"/>
              <a:gd name="connsiteY0" fmla="*/ 152400 h 3800475"/>
              <a:gd name="connsiteX1" fmla="*/ 676275 w 676275"/>
              <a:gd name="connsiteY1" fmla="*/ 504825 h 3800475"/>
              <a:gd name="connsiteX2" fmla="*/ 609600 w 676275"/>
              <a:gd name="connsiteY2" fmla="*/ 971550 h 3800475"/>
              <a:gd name="connsiteX3" fmla="*/ 409575 w 676275"/>
              <a:gd name="connsiteY3" fmla="*/ 1266825 h 3800475"/>
              <a:gd name="connsiteX4" fmla="*/ 514350 w 676275"/>
              <a:gd name="connsiteY4" fmla="*/ 1371600 h 3800475"/>
              <a:gd name="connsiteX5" fmla="*/ 666750 w 676275"/>
              <a:gd name="connsiteY5" fmla="*/ 1704975 h 3800475"/>
              <a:gd name="connsiteX6" fmla="*/ 476250 w 676275"/>
              <a:gd name="connsiteY6" fmla="*/ 2047875 h 3800475"/>
              <a:gd name="connsiteX7" fmla="*/ 647700 w 676275"/>
              <a:gd name="connsiteY7" fmla="*/ 2400300 h 3800475"/>
              <a:gd name="connsiteX8" fmla="*/ 581025 w 676275"/>
              <a:gd name="connsiteY8" fmla="*/ 2676525 h 3800475"/>
              <a:gd name="connsiteX9" fmla="*/ 428625 w 676275"/>
              <a:gd name="connsiteY9" fmla="*/ 2905125 h 3800475"/>
              <a:gd name="connsiteX10" fmla="*/ 666750 w 676275"/>
              <a:gd name="connsiteY10" fmla="*/ 3209925 h 3800475"/>
              <a:gd name="connsiteX11" fmla="*/ 542925 w 676275"/>
              <a:gd name="connsiteY11" fmla="*/ 3505200 h 3800475"/>
              <a:gd name="connsiteX12" fmla="*/ 647700 w 676275"/>
              <a:gd name="connsiteY12" fmla="*/ 3800475 h 3800475"/>
              <a:gd name="connsiteX13" fmla="*/ 0 w 676275"/>
              <a:gd name="connsiteY13" fmla="*/ 3790950 h 3800475"/>
              <a:gd name="connsiteX14" fmla="*/ 38100 w 676275"/>
              <a:gd name="connsiteY14" fmla="*/ 0 h 3800475"/>
              <a:gd name="connsiteX15" fmla="*/ 447675 w 676275"/>
              <a:gd name="connsiteY15" fmla="*/ 161925 h 380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76275" h="3800475">
                <a:moveTo>
                  <a:pt x="428625" y="152400"/>
                </a:moveTo>
                <a:lnTo>
                  <a:pt x="676275" y="504825"/>
                </a:lnTo>
                <a:lnTo>
                  <a:pt x="609600" y="971550"/>
                </a:lnTo>
                <a:lnTo>
                  <a:pt x="409575" y="1266825"/>
                </a:lnTo>
                <a:lnTo>
                  <a:pt x="514350" y="1371600"/>
                </a:lnTo>
                <a:lnTo>
                  <a:pt x="666750" y="1704975"/>
                </a:lnTo>
                <a:lnTo>
                  <a:pt x="476250" y="2047875"/>
                </a:lnTo>
                <a:lnTo>
                  <a:pt x="647700" y="2400300"/>
                </a:lnTo>
                <a:lnTo>
                  <a:pt x="581025" y="2676525"/>
                </a:lnTo>
                <a:lnTo>
                  <a:pt x="428625" y="2905125"/>
                </a:lnTo>
                <a:lnTo>
                  <a:pt x="666750" y="3209925"/>
                </a:lnTo>
                <a:lnTo>
                  <a:pt x="542925" y="3505200"/>
                </a:lnTo>
                <a:lnTo>
                  <a:pt x="647700" y="3800475"/>
                </a:lnTo>
                <a:lnTo>
                  <a:pt x="0" y="3790950"/>
                </a:lnTo>
                <a:lnTo>
                  <a:pt x="38100" y="0"/>
                </a:lnTo>
                <a:lnTo>
                  <a:pt x="447675" y="161925"/>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a:endParaRPr>
          </a:p>
        </p:txBody>
      </p:sp>
      <p:sp>
        <p:nvSpPr>
          <p:cNvPr id="61" name="Freeform 60"/>
          <p:cNvSpPr/>
          <p:nvPr/>
        </p:nvSpPr>
        <p:spPr>
          <a:xfrm flipH="1">
            <a:off x="8419741" y="709793"/>
            <a:ext cx="676275" cy="3800475"/>
          </a:xfrm>
          <a:custGeom>
            <a:avLst/>
            <a:gdLst>
              <a:gd name="connsiteX0" fmla="*/ 428625 w 819150"/>
              <a:gd name="connsiteY0" fmla="*/ 152400 h 3800475"/>
              <a:gd name="connsiteX1" fmla="*/ 676275 w 819150"/>
              <a:gd name="connsiteY1" fmla="*/ 504825 h 3800475"/>
              <a:gd name="connsiteX2" fmla="*/ 609600 w 819150"/>
              <a:gd name="connsiteY2" fmla="*/ 971550 h 3800475"/>
              <a:gd name="connsiteX3" fmla="*/ 409575 w 819150"/>
              <a:gd name="connsiteY3" fmla="*/ 1266825 h 3800475"/>
              <a:gd name="connsiteX4" fmla="*/ 514350 w 819150"/>
              <a:gd name="connsiteY4" fmla="*/ 1371600 h 3800475"/>
              <a:gd name="connsiteX5" fmla="*/ 666750 w 819150"/>
              <a:gd name="connsiteY5" fmla="*/ 1704975 h 3800475"/>
              <a:gd name="connsiteX6" fmla="*/ 476250 w 819150"/>
              <a:gd name="connsiteY6" fmla="*/ 2047875 h 3800475"/>
              <a:gd name="connsiteX7" fmla="*/ 819150 w 819150"/>
              <a:gd name="connsiteY7" fmla="*/ 2409825 h 3800475"/>
              <a:gd name="connsiteX8" fmla="*/ 581025 w 819150"/>
              <a:gd name="connsiteY8" fmla="*/ 2676525 h 3800475"/>
              <a:gd name="connsiteX9" fmla="*/ 428625 w 819150"/>
              <a:gd name="connsiteY9" fmla="*/ 2905125 h 3800475"/>
              <a:gd name="connsiteX10" fmla="*/ 666750 w 819150"/>
              <a:gd name="connsiteY10" fmla="*/ 3209925 h 3800475"/>
              <a:gd name="connsiteX11" fmla="*/ 542925 w 819150"/>
              <a:gd name="connsiteY11" fmla="*/ 3505200 h 3800475"/>
              <a:gd name="connsiteX12" fmla="*/ 647700 w 819150"/>
              <a:gd name="connsiteY12" fmla="*/ 3800475 h 3800475"/>
              <a:gd name="connsiteX13" fmla="*/ 0 w 819150"/>
              <a:gd name="connsiteY13" fmla="*/ 3790950 h 3800475"/>
              <a:gd name="connsiteX14" fmla="*/ 38100 w 819150"/>
              <a:gd name="connsiteY14" fmla="*/ 0 h 3800475"/>
              <a:gd name="connsiteX15" fmla="*/ 371475 w 819150"/>
              <a:gd name="connsiteY15" fmla="*/ 95250 h 3800475"/>
              <a:gd name="connsiteX0" fmla="*/ 428625 w 819150"/>
              <a:gd name="connsiteY0" fmla="*/ 152400 h 3800475"/>
              <a:gd name="connsiteX1" fmla="*/ 676275 w 819150"/>
              <a:gd name="connsiteY1" fmla="*/ 504825 h 3800475"/>
              <a:gd name="connsiteX2" fmla="*/ 609600 w 819150"/>
              <a:gd name="connsiteY2" fmla="*/ 971550 h 3800475"/>
              <a:gd name="connsiteX3" fmla="*/ 409575 w 819150"/>
              <a:gd name="connsiteY3" fmla="*/ 1266825 h 3800475"/>
              <a:gd name="connsiteX4" fmla="*/ 514350 w 819150"/>
              <a:gd name="connsiteY4" fmla="*/ 1371600 h 3800475"/>
              <a:gd name="connsiteX5" fmla="*/ 666750 w 819150"/>
              <a:gd name="connsiteY5" fmla="*/ 1704975 h 3800475"/>
              <a:gd name="connsiteX6" fmla="*/ 476250 w 819150"/>
              <a:gd name="connsiteY6" fmla="*/ 2047875 h 3800475"/>
              <a:gd name="connsiteX7" fmla="*/ 819150 w 819150"/>
              <a:gd name="connsiteY7" fmla="*/ 2409825 h 3800475"/>
              <a:gd name="connsiteX8" fmla="*/ 581025 w 819150"/>
              <a:gd name="connsiteY8" fmla="*/ 2676525 h 3800475"/>
              <a:gd name="connsiteX9" fmla="*/ 428625 w 819150"/>
              <a:gd name="connsiteY9" fmla="*/ 2905125 h 3800475"/>
              <a:gd name="connsiteX10" fmla="*/ 666750 w 819150"/>
              <a:gd name="connsiteY10" fmla="*/ 3209925 h 3800475"/>
              <a:gd name="connsiteX11" fmla="*/ 542925 w 819150"/>
              <a:gd name="connsiteY11" fmla="*/ 3505200 h 3800475"/>
              <a:gd name="connsiteX12" fmla="*/ 647700 w 819150"/>
              <a:gd name="connsiteY12" fmla="*/ 3800475 h 3800475"/>
              <a:gd name="connsiteX13" fmla="*/ 0 w 819150"/>
              <a:gd name="connsiteY13" fmla="*/ 3790950 h 3800475"/>
              <a:gd name="connsiteX14" fmla="*/ 38100 w 819150"/>
              <a:gd name="connsiteY14" fmla="*/ 0 h 3800475"/>
              <a:gd name="connsiteX15" fmla="*/ 447675 w 819150"/>
              <a:gd name="connsiteY15" fmla="*/ 161925 h 3800475"/>
              <a:gd name="connsiteX0" fmla="*/ 428625 w 676275"/>
              <a:gd name="connsiteY0" fmla="*/ 152400 h 3800475"/>
              <a:gd name="connsiteX1" fmla="*/ 676275 w 676275"/>
              <a:gd name="connsiteY1" fmla="*/ 504825 h 3800475"/>
              <a:gd name="connsiteX2" fmla="*/ 609600 w 676275"/>
              <a:gd name="connsiteY2" fmla="*/ 971550 h 3800475"/>
              <a:gd name="connsiteX3" fmla="*/ 409575 w 676275"/>
              <a:gd name="connsiteY3" fmla="*/ 1266825 h 3800475"/>
              <a:gd name="connsiteX4" fmla="*/ 514350 w 676275"/>
              <a:gd name="connsiteY4" fmla="*/ 1371600 h 3800475"/>
              <a:gd name="connsiteX5" fmla="*/ 666750 w 676275"/>
              <a:gd name="connsiteY5" fmla="*/ 1704975 h 3800475"/>
              <a:gd name="connsiteX6" fmla="*/ 476250 w 676275"/>
              <a:gd name="connsiteY6" fmla="*/ 2047875 h 3800475"/>
              <a:gd name="connsiteX7" fmla="*/ 647700 w 676275"/>
              <a:gd name="connsiteY7" fmla="*/ 2400300 h 3800475"/>
              <a:gd name="connsiteX8" fmla="*/ 581025 w 676275"/>
              <a:gd name="connsiteY8" fmla="*/ 2676525 h 3800475"/>
              <a:gd name="connsiteX9" fmla="*/ 428625 w 676275"/>
              <a:gd name="connsiteY9" fmla="*/ 2905125 h 3800475"/>
              <a:gd name="connsiteX10" fmla="*/ 666750 w 676275"/>
              <a:gd name="connsiteY10" fmla="*/ 3209925 h 3800475"/>
              <a:gd name="connsiteX11" fmla="*/ 542925 w 676275"/>
              <a:gd name="connsiteY11" fmla="*/ 3505200 h 3800475"/>
              <a:gd name="connsiteX12" fmla="*/ 647700 w 676275"/>
              <a:gd name="connsiteY12" fmla="*/ 3800475 h 3800475"/>
              <a:gd name="connsiteX13" fmla="*/ 0 w 676275"/>
              <a:gd name="connsiteY13" fmla="*/ 3790950 h 3800475"/>
              <a:gd name="connsiteX14" fmla="*/ 38100 w 676275"/>
              <a:gd name="connsiteY14" fmla="*/ 0 h 3800475"/>
              <a:gd name="connsiteX15" fmla="*/ 447675 w 676275"/>
              <a:gd name="connsiteY15" fmla="*/ 161925 h 380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76275" h="3800475">
                <a:moveTo>
                  <a:pt x="428625" y="152400"/>
                </a:moveTo>
                <a:lnTo>
                  <a:pt x="676275" y="504825"/>
                </a:lnTo>
                <a:lnTo>
                  <a:pt x="609600" y="971550"/>
                </a:lnTo>
                <a:lnTo>
                  <a:pt x="409575" y="1266825"/>
                </a:lnTo>
                <a:lnTo>
                  <a:pt x="514350" y="1371600"/>
                </a:lnTo>
                <a:lnTo>
                  <a:pt x="666750" y="1704975"/>
                </a:lnTo>
                <a:lnTo>
                  <a:pt x="476250" y="2047875"/>
                </a:lnTo>
                <a:lnTo>
                  <a:pt x="647700" y="2400300"/>
                </a:lnTo>
                <a:lnTo>
                  <a:pt x="581025" y="2676525"/>
                </a:lnTo>
                <a:lnTo>
                  <a:pt x="428625" y="2905125"/>
                </a:lnTo>
                <a:lnTo>
                  <a:pt x="666750" y="3209925"/>
                </a:lnTo>
                <a:lnTo>
                  <a:pt x="542925" y="3505200"/>
                </a:lnTo>
                <a:lnTo>
                  <a:pt x="647700" y="3800475"/>
                </a:lnTo>
                <a:lnTo>
                  <a:pt x="0" y="3790950"/>
                </a:lnTo>
                <a:lnTo>
                  <a:pt x="38100" y="0"/>
                </a:lnTo>
                <a:lnTo>
                  <a:pt x="447675" y="161925"/>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a:endParaRPr>
          </a:p>
        </p:txBody>
      </p:sp>
      <p:sp>
        <p:nvSpPr>
          <p:cNvPr id="2" name="Title 1"/>
          <p:cNvSpPr>
            <a:spLocks noGrp="1"/>
          </p:cNvSpPr>
          <p:nvPr>
            <p:ph type="title"/>
          </p:nvPr>
        </p:nvSpPr>
        <p:spPr/>
        <p:txBody>
          <a:bodyPr>
            <a:noAutofit/>
          </a:bodyPr>
          <a:lstStyle/>
          <a:p>
            <a:r>
              <a:rPr lang="en-US" sz="2200" noProof="0" dirty="0"/>
              <a:t>Geometry and Operating Conditions</a:t>
            </a:r>
          </a:p>
        </p:txBody>
      </p:sp>
      <p:sp>
        <p:nvSpPr>
          <p:cNvPr id="3" name="Content Placeholder 2"/>
          <p:cNvSpPr>
            <a:spLocks noGrp="1"/>
          </p:cNvSpPr>
          <p:nvPr>
            <p:ph sz="half" idx="10"/>
          </p:nvPr>
        </p:nvSpPr>
        <p:spPr/>
        <p:txBody>
          <a:bodyPr>
            <a:normAutofit/>
          </a:bodyPr>
          <a:lstStyle/>
          <a:p>
            <a:r>
              <a:rPr lang="en-US" noProof="0" dirty="0"/>
              <a:t>Incident plane wave at angle </a:t>
            </a:r>
            <a:r>
              <a:rPr lang="en-US" b="1" noProof="0" dirty="0">
                <a:sym typeface="Symbol"/>
              </a:rPr>
              <a:t></a:t>
            </a:r>
            <a:r>
              <a:rPr lang="en-US" noProof="0" dirty="0"/>
              <a:t>, with wave vector </a:t>
            </a:r>
            <a:r>
              <a:rPr lang="en-US" b="1" noProof="0" dirty="0"/>
              <a:t>k</a:t>
            </a:r>
            <a:r>
              <a:rPr lang="en-US" noProof="0" dirty="0"/>
              <a:t>.</a:t>
            </a:r>
          </a:p>
          <a:p>
            <a:r>
              <a:rPr lang="en-US" noProof="0" dirty="0"/>
              <a:t>Infinite periodic structure</a:t>
            </a:r>
          </a:p>
          <a:p>
            <a:r>
              <a:rPr lang="en-US" noProof="0" dirty="0"/>
              <a:t>Infinite water domain</a:t>
            </a:r>
          </a:p>
          <a:p>
            <a:r>
              <a:rPr lang="en-US" dirty="0"/>
              <a:t>Multilayered solid material</a:t>
            </a:r>
            <a:endParaRPr lang="en-US" noProof="0" dirty="0"/>
          </a:p>
        </p:txBody>
      </p:sp>
      <p:sp>
        <p:nvSpPr>
          <p:cNvPr id="4" name="Rectangle 3"/>
          <p:cNvSpPr/>
          <p:nvPr/>
        </p:nvSpPr>
        <p:spPr>
          <a:xfrm>
            <a:off x="6979581" y="709793"/>
            <a:ext cx="1859619" cy="3800475"/>
          </a:xfrm>
          <a:prstGeom prst="rect">
            <a:avLst/>
          </a:pr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4498914" y="709793"/>
            <a:ext cx="1616570" cy="3800475"/>
          </a:xfrm>
          <a:prstGeom prst="rect">
            <a:avLst/>
          </a:pr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p:nvGrpSpPr>
        <p:grpSpPr>
          <a:xfrm>
            <a:off x="5509701" y="875066"/>
            <a:ext cx="1296144" cy="1205534"/>
            <a:chOff x="2555776" y="2411481"/>
            <a:chExt cx="949526" cy="883147"/>
          </a:xfrm>
        </p:grpSpPr>
        <p:cxnSp>
          <p:nvCxnSpPr>
            <p:cNvPr id="45" name="Straight Arrow Connector 44"/>
            <p:cNvCxnSpPr/>
            <p:nvPr/>
          </p:nvCxnSpPr>
          <p:spPr>
            <a:xfrm rot="5400000">
              <a:off x="2675262" y="2291995"/>
              <a:ext cx="432048" cy="671019"/>
            </a:xfrm>
            <a:prstGeom prst="straightConnector1">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rot="5400000">
              <a:off x="2770218" y="2436011"/>
              <a:ext cx="432048" cy="671019"/>
            </a:xfrm>
            <a:prstGeom prst="straightConnector1">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rot="5400000">
              <a:off x="2866755" y="2597833"/>
              <a:ext cx="432048" cy="671019"/>
            </a:xfrm>
            <a:prstGeom prst="straightConnector1">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rot="5400000">
              <a:off x="2953769" y="2743094"/>
              <a:ext cx="432048" cy="671019"/>
            </a:xfrm>
            <a:prstGeom prst="straightConnector1">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grpSp>
      <p:cxnSp>
        <p:nvCxnSpPr>
          <p:cNvPr id="49" name="Straight Arrow Connector 48"/>
          <p:cNvCxnSpPr/>
          <p:nvPr/>
        </p:nvCxnSpPr>
        <p:spPr>
          <a:xfrm>
            <a:off x="5873296" y="1084062"/>
            <a:ext cx="833442" cy="1294427"/>
          </a:xfrm>
          <a:prstGeom prst="straightConnector1">
            <a:avLst/>
          </a:prstGeom>
          <a:ln w="127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V="1">
            <a:off x="4876800" y="2389244"/>
            <a:ext cx="0" cy="675782"/>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4498914" y="2500023"/>
            <a:ext cx="391454" cy="338554"/>
          </a:xfrm>
          <a:prstGeom prst="rect">
            <a:avLst/>
          </a:prstGeom>
          <a:noFill/>
        </p:spPr>
        <p:txBody>
          <a:bodyPr wrap="none" rtlCol="0">
            <a:spAutoFit/>
          </a:bodyPr>
          <a:lstStyle/>
          <a:p>
            <a:r>
              <a:rPr lang="en-US" sz="1600" i="1" dirty="0" err="1">
                <a:latin typeface="Lato"/>
              </a:rPr>
              <a:t>dL</a:t>
            </a:r>
            <a:endParaRPr lang="en-US" sz="1600" baseline="-25000" dirty="0">
              <a:latin typeface="Lato"/>
            </a:endParaRPr>
          </a:p>
        </p:txBody>
      </p:sp>
      <p:cxnSp>
        <p:nvCxnSpPr>
          <p:cNvPr id="64" name="Straight Arrow Connector 63"/>
          <p:cNvCxnSpPr/>
          <p:nvPr/>
        </p:nvCxnSpPr>
        <p:spPr>
          <a:xfrm>
            <a:off x="5279842" y="4117449"/>
            <a:ext cx="374895" cy="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V="1">
            <a:off x="5374395" y="3790529"/>
            <a:ext cx="0" cy="403009"/>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5505291" y="3809673"/>
            <a:ext cx="263214" cy="307777"/>
          </a:xfrm>
          <a:prstGeom prst="rect">
            <a:avLst/>
          </a:prstGeom>
          <a:noFill/>
        </p:spPr>
        <p:txBody>
          <a:bodyPr wrap="none" rtlCol="0">
            <a:spAutoFit/>
          </a:bodyPr>
          <a:lstStyle/>
          <a:p>
            <a:r>
              <a:rPr lang="en-US" sz="1400" i="1" dirty="0">
                <a:latin typeface="Lato"/>
              </a:rPr>
              <a:t>x</a:t>
            </a:r>
          </a:p>
        </p:txBody>
      </p:sp>
      <p:sp>
        <p:nvSpPr>
          <p:cNvPr id="67" name="TextBox 66"/>
          <p:cNvSpPr txBox="1"/>
          <p:nvPr/>
        </p:nvSpPr>
        <p:spPr>
          <a:xfrm>
            <a:off x="5360782" y="3655784"/>
            <a:ext cx="264816" cy="307777"/>
          </a:xfrm>
          <a:prstGeom prst="rect">
            <a:avLst/>
          </a:prstGeom>
          <a:noFill/>
        </p:spPr>
        <p:txBody>
          <a:bodyPr wrap="none" rtlCol="0">
            <a:spAutoFit/>
          </a:bodyPr>
          <a:lstStyle/>
          <a:p>
            <a:r>
              <a:rPr lang="en-US" sz="1400" i="1" dirty="0">
                <a:latin typeface="Lato"/>
              </a:rPr>
              <a:t>y</a:t>
            </a:r>
          </a:p>
        </p:txBody>
      </p:sp>
      <p:sp>
        <p:nvSpPr>
          <p:cNvPr id="55" name="TextBox 54"/>
          <p:cNvSpPr txBox="1"/>
          <p:nvPr/>
        </p:nvSpPr>
        <p:spPr>
          <a:xfrm>
            <a:off x="7555645" y="1399550"/>
            <a:ext cx="627095" cy="307777"/>
          </a:xfrm>
          <a:prstGeom prst="rect">
            <a:avLst/>
          </a:prstGeom>
          <a:noFill/>
        </p:spPr>
        <p:txBody>
          <a:bodyPr wrap="none" rtlCol="0">
            <a:spAutoFit/>
          </a:bodyPr>
          <a:lstStyle/>
          <a:p>
            <a:r>
              <a:rPr lang="en-US" sz="1400" dirty="0">
                <a:latin typeface="Lato Light" panose="020F0302020204030203" pitchFamily="34" charset="0"/>
              </a:rPr>
              <a:t>water</a:t>
            </a:r>
          </a:p>
        </p:txBody>
      </p:sp>
      <p:sp>
        <p:nvSpPr>
          <p:cNvPr id="56" name="TextBox 55"/>
          <p:cNvSpPr txBox="1"/>
          <p:nvPr/>
        </p:nvSpPr>
        <p:spPr>
          <a:xfrm>
            <a:off x="8130623" y="2361523"/>
            <a:ext cx="620683" cy="307777"/>
          </a:xfrm>
          <a:prstGeom prst="rect">
            <a:avLst/>
          </a:prstGeom>
          <a:noFill/>
        </p:spPr>
        <p:txBody>
          <a:bodyPr wrap="none" rtlCol="0">
            <a:spAutoFit/>
          </a:bodyPr>
          <a:lstStyle/>
          <a:p>
            <a:r>
              <a:rPr lang="en-US" sz="1400" dirty="0">
                <a:latin typeface="Lato Light" panose="020F0302020204030203" pitchFamily="34" charset="0"/>
              </a:rPr>
              <a:t>solids</a:t>
            </a:r>
          </a:p>
        </p:txBody>
      </p:sp>
      <p:sp>
        <p:nvSpPr>
          <p:cNvPr id="57" name="TextBox 56"/>
          <p:cNvSpPr txBox="1"/>
          <p:nvPr/>
        </p:nvSpPr>
        <p:spPr>
          <a:xfrm>
            <a:off x="7524019" y="3497074"/>
            <a:ext cx="627095" cy="307777"/>
          </a:xfrm>
          <a:prstGeom prst="rect">
            <a:avLst/>
          </a:prstGeom>
          <a:noFill/>
        </p:spPr>
        <p:txBody>
          <a:bodyPr wrap="none" rtlCol="0">
            <a:spAutoFit/>
          </a:bodyPr>
          <a:lstStyle/>
          <a:p>
            <a:r>
              <a:rPr lang="en-US" sz="1400" dirty="0">
                <a:latin typeface="Lato Light" panose="020F0302020204030203" pitchFamily="34" charset="0"/>
              </a:rPr>
              <a:t>water</a:t>
            </a:r>
          </a:p>
        </p:txBody>
      </p:sp>
      <p:cxnSp>
        <p:nvCxnSpPr>
          <p:cNvPr id="58" name="Straight Connector 57"/>
          <p:cNvCxnSpPr/>
          <p:nvPr/>
        </p:nvCxnSpPr>
        <p:spPr>
          <a:xfrm>
            <a:off x="5035365" y="2378489"/>
            <a:ext cx="36004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5035365" y="3065026"/>
            <a:ext cx="36004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6979581" y="632575"/>
            <a:ext cx="0" cy="4038847"/>
          </a:xfrm>
          <a:prstGeom prst="line">
            <a:avLst/>
          </a:pr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6115485" y="632575"/>
            <a:ext cx="0" cy="4038847"/>
          </a:xfrm>
          <a:prstGeom prst="line">
            <a:avLst/>
          </a:pr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69" name="TextBox 8"/>
          <p:cNvSpPr txBox="1">
            <a:spLocks noChangeArrowheads="1"/>
          </p:cNvSpPr>
          <p:nvPr/>
        </p:nvSpPr>
        <p:spPr bwMode="auto">
          <a:xfrm>
            <a:off x="2223223" y="3533988"/>
            <a:ext cx="2590800" cy="307777"/>
          </a:xfrm>
          <a:prstGeom prst="rect">
            <a:avLst/>
          </a:prstGeom>
          <a:noFill/>
          <a:ln w="9525">
            <a:noFill/>
            <a:miter lim="800000"/>
            <a:headEnd/>
            <a:tailEnd/>
          </a:ln>
        </p:spPr>
        <p:txBody>
          <a:bodyPr wrap="square">
            <a:spAutoFit/>
          </a:bodyPr>
          <a:lstStyle/>
          <a:p>
            <a:pPr algn="r"/>
            <a:r>
              <a:rPr lang="en-US" sz="1400" dirty="0" err="1">
                <a:latin typeface="Lato Light" panose="020F0302020204030203" pitchFamily="34" charset="0"/>
              </a:rPr>
              <a:t>Floquet</a:t>
            </a:r>
            <a:r>
              <a:rPr lang="en-US" sz="1400" dirty="0">
                <a:latin typeface="Lato Light" panose="020F0302020204030203" pitchFamily="34" charset="0"/>
              </a:rPr>
              <a:t> periodic condition</a:t>
            </a:r>
          </a:p>
        </p:txBody>
      </p:sp>
      <p:sp>
        <p:nvSpPr>
          <p:cNvPr id="71" name="TextBox 8"/>
          <p:cNvSpPr txBox="1">
            <a:spLocks noChangeArrowheads="1"/>
          </p:cNvSpPr>
          <p:nvPr/>
        </p:nvSpPr>
        <p:spPr bwMode="auto">
          <a:xfrm>
            <a:off x="1674523" y="4284760"/>
            <a:ext cx="3151705" cy="307777"/>
          </a:xfrm>
          <a:prstGeom prst="rect">
            <a:avLst/>
          </a:prstGeom>
          <a:noFill/>
          <a:ln w="9525">
            <a:noFill/>
            <a:miter lim="800000"/>
            <a:headEnd/>
            <a:tailEnd/>
          </a:ln>
        </p:spPr>
        <p:txBody>
          <a:bodyPr wrap="square">
            <a:spAutoFit/>
          </a:bodyPr>
          <a:lstStyle/>
          <a:p>
            <a:pPr algn="r"/>
            <a:r>
              <a:rPr lang="en-US" sz="1400" dirty="0">
                <a:latin typeface="Lato Light" panose="020F0302020204030203" pitchFamily="34" charset="0"/>
              </a:rPr>
              <a:t>Modeled infinite periodic domain</a:t>
            </a:r>
          </a:p>
        </p:txBody>
      </p:sp>
      <p:cxnSp>
        <p:nvCxnSpPr>
          <p:cNvPr id="6" name="Elbow Connector 5"/>
          <p:cNvCxnSpPr>
            <a:cxnSpLocks/>
            <a:stCxn id="71" idx="3"/>
          </p:cNvCxnSpPr>
          <p:nvPr/>
        </p:nvCxnSpPr>
        <p:spPr>
          <a:xfrm flipV="1">
            <a:off x="4826228" y="4175861"/>
            <a:ext cx="1660290" cy="262788"/>
          </a:xfrm>
          <a:prstGeom prst="bentConnector3">
            <a:avLst/>
          </a:prstGeom>
          <a:ln w="9525"/>
        </p:spPr>
        <p:style>
          <a:lnRef idx="1">
            <a:schemeClr val="dk1"/>
          </a:lnRef>
          <a:fillRef idx="0">
            <a:schemeClr val="dk1"/>
          </a:fillRef>
          <a:effectRef idx="0">
            <a:schemeClr val="dk1"/>
          </a:effectRef>
          <a:fontRef idx="minor">
            <a:schemeClr val="tx1"/>
          </a:fontRef>
        </p:style>
      </p:cxnSp>
      <p:cxnSp>
        <p:nvCxnSpPr>
          <p:cNvPr id="8" name="Elbow Connector 7"/>
          <p:cNvCxnSpPr>
            <a:cxnSpLocks/>
            <a:stCxn id="69" idx="3"/>
          </p:cNvCxnSpPr>
          <p:nvPr/>
        </p:nvCxnSpPr>
        <p:spPr>
          <a:xfrm flipV="1">
            <a:off x="4814023" y="3351018"/>
            <a:ext cx="2178981" cy="336859"/>
          </a:xfrm>
          <a:prstGeom prst="bentConnector3">
            <a:avLst/>
          </a:prstGeom>
          <a:ln w="9525"/>
        </p:spPr>
        <p:style>
          <a:lnRef idx="1">
            <a:schemeClr val="dk1"/>
          </a:lnRef>
          <a:fillRef idx="0">
            <a:schemeClr val="dk1"/>
          </a:fillRef>
          <a:effectRef idx="0">
            <a:schemeClr val="dk1"/>
          </a:effectRef>
          <a:fontRef idx="minor">
            <a:schemeClr val="tx1"/>
          </a:fontRef>
        </p:style>
      </p:cxnSp>
      <p:cxnSp>
        <p:nvCxnSpPr>
          <p:cNvPr id="157" name="Elbow Connector 7">
            <a:extLst>
              <a:ext uri="{FF2B5EF4-FFF2-40B4-BE49-F238E27FC236}">
                <a16:creationId xmlns:a16="http://schemas.microsoft.com/office/drawing/2014/main" id="{76226647-2C59-5B52-9125-BD9E020E68A3}"/>
              </a:ext>
            </a:extLst>
          </p:cNvPr>
          <p:cNvCxnSpPr>
            <a:cxnSpLocks/>
          </p:cNvCxnSpPr>
          <p:nvPr/>
        </p:nvCxnSpPr>
        <p:spPr>
          <a:xfrm flipV="1">
            <a:off x="4817425" y="3525113"/>
            <a:ext cx="1298059" cy="164729"/>
          </a:xfrm>
          <a:prstGeom prst="bentConnector3">
            <a:avLst>
              <a:gd name="adj1" fmla="val 83579"/>
            </a:avLst>
          </a:prstGeom>
          <a:ln w="9525"/>
        </p:spPr>
        <p:style>
          <a:lnRef idx="1">
            <a:schemeClr val="dk1"/>
          </a:lnRef>
          <a:fillRef idx="0">
            <a:schemeClr val="dk1"/>
          </a:fillRef>
          <a:effectRef idx="0">
            <a:schemeClr val="dk1"/>
          </a:effectRef>
          <a:fontRef idx="minor">
            <a:schemeClr val="tx1"/>
          </a:fontRef>
        </p:style>
      </p:cxnSp>
      <p:cxnSp>
        <p:nvCxnSpPr>
          <p:cNvPr id="5" name="Straight Connector 4">
            <a:extLst>
              <a:ext uri="{FF2B5EF4-FFF2-40B4-BE49-F238E27FC236}">
                <a16:creationId xmlns:a16="http://schemas.microsoft.com/office/drawing/2014/main" id="{3E74F8BE-FE05-6004-67CB-01CDD692D406}"/>
              </a:ext>
            </a:extLst>
          </p:cNvPr>
          <p:cNvCxnSpPr/>
          <p:nvPr/>
        </p:nvCxnSpPr>
        <p:spPr>
          <a:xfrm>
            <a:off x="5029200" y="2647950"/>
            <a:ext cx="36004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683AF6EC-62FD-D5F9-6C01-7C32EAD35ED2}"/>
              </a:ext>
            </a:extLst>
          </p:cNvPr>
          <p:cNvCxnSpPr/>
          <p:nvPr/>
        </p:nvCxnSpPr>
        <p:spPr>
          <a:xfrm>
            <a:off x="5029200" y="2800350"/>
            <a:ext cx="36004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7749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Model Setup</a:t>
            </a:r>
          </a:p>
        </p:txBody>
      </p:sp>
      <p:sp>
        <p:nvSpPr>
          <p:cNvPr id="5" name="Content Placeholder 4"/>
          <p:cNvSpPr>
            <a:spLocks noGrp="1"/>
          </p:cNvSpPr>
          <p:nvPr>
            <p:ph idx="1"/>
          </p:nvPr>
        </p:nvSpPr>
        <p:spPr/>
        <p:txBody>
          <a:bodyPr/>
          <a:lstStyle/>
          <a:p>
            <a:r>
              <a:rPr lang="en-US" noProof="0" dirty="0"/>
              <a:t>The model equations are solved using the </a:t>
            </a:r>
            <a:r>
              <a:rPr lang="en-US" i="1" noProof="0" dirty="0"/>
              <a:t>Acoustic-Solid Interaction, Frequency Domain</a:t>
            </a:r>
            <a:r>
              <a:rPr lang="en-US" noProof="0" dirty="0"/>
              <a:t> multiphysics interface of the Acoustics Module.</a:t>
            </a:r>
          </a:p>
          <a:p>
            <a:r>
              <a:rPr lang="en-US" noProof="0" dirty="0"/>
              <a:t>The interface provides predefined multiphysics couplings between solids and acoustic domain as well as periodic </a:t>
            </a:r>
            <a:r>
              <a:rPr lang="en-US" noProof="0" dirty="0" err="1"/>
              <a:t>Floquet</a:t>
            </a:r>
            <a:r>
              <a:rPr lang="en-US" noProof="0" dirty="0"/>
              <a:t> conditions. </a:t>
            </a:r>
          </a:p>
          <a:p>
            <a:r>
              <a:rPr lang="en-US" noProof="0" dirty="0"/>
              <a:t>Add two integration operators to determine the average pressure at the top and bottom side of the solid. At the top both the incident (background) </a:t>
            </a:r>
            <a:r>
              <a:rPr lang="en-US" b="1" noProof="0" dirty="0" err="1"/>
              <a:t>acpr.p_b</a:t>
            </a:r>
            <a:r>
              <a:rPr lang="en-US" noProof="0" dirty="0"/>
              <a:t> and the reflected (scattered) </a:t>
            </a:r>
            <a:r>
              <a:rPr lang="en-US" b="1" noProof="0" dirty="0" err="1"/>
              <a:t>acpr.p_s</a:t>
            </a:r>
            <a:r>
              <a:rPr lang="en-US" b="1" noProof="0" dirty="0"/>
              <a:t> </a:t>
            </a:r>
            <a:r>
              <a:rPr lang="en-US" noProof="0" dirty="0"/>
              <a:t>pressures are defined (because of the addition of the background pressure field option). On the bottom only the transmitted total field exists as </a:t>
            </a:r>
            <a:r>
              <a:rPr lang="en-US" b="1" noProof="0" dirty="0" err="1"/>
              <a:t>acpr.p_b</a:t>
            </a:r>
            <a:r>
              <a:rPr lang="en-US" noProof="0" dirty="0"/>
              <a:t> = 0.</a:t>
            </a:r>
          </a:p>
          <a:p>
            <a:r>
              <a:rPr lang="en-US" noProof="0" dirty="0"/>
              <a:t>Define variables for the reflection coefficient R and the transmission coefficient T. As well as the transmission loss TL and the absorption coefficient </a:t>
            </a:r>
            <a:r>
              <a:rPr lang="en-US" noProof="0" dirty="0">
                <a:sym typeface="Symbol" panose="05050102010706020507" pitchFamily="18" charset="2"/>
              </a:rPr>
              <a:t></a:t>
            </a:r>
            <a:r>
              <a:rPr lang="en-US" noProof="0" dirty="0"/>
              <a:t>. The TL and absorption are computed both based on the (plane wave) reflection/transmission coefficients and also based on integrating the intensity variables.</a:t>
            </a:r>
          </a:p>
        </p:txBody>
      </p:sp>
    </p:spTree>
    <p:extLst>
      <p:ext uri="{BB962C8B-B14F-4D97-AF65-F5344CB8AC3E}">
        <p14:creationId xmlns:p14="http://schemas.microsoft.com/office/powerpoint/2010/main" val="505459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noProof="0" dirty="0"/>
              <a:t>Reflection and Transmission Coefficients</a:t>
            </a:r>
          </a:p>
        </p:txBody>
      </p:sp>
      <p:pic>
        <p:nvPicPr>
          <p:cNvPr id="8" name="Content Placeholder 7">
            <a:extLst>
              <a:ext uri="{FF2B5EF4-FFF2-40B4-BE49-F238E27FC236}">
                <a16:creationId xmlns:a16="http://schemas.microsoft.com/office/drawing/2014/main" id="{12C4DAFE-4439-7770-2CEC-C8085B9FE4C4}"/>
              </a:ext>
            </a:extLst>
          </p:cNvPr>
          <p:cNvPicPr>
            <a:picLocks noGrp="1" noChangeAspect="1"/>
          </p:cNvPicPr>
          <p:nvPr>
            <p:ph sz="quarter" idx="11"/>
          </p:nvPr>
        </p:nvPicPr>
        <p:blipFill>
          <a:blip r:embed="rId2"/>
          <a:stretch>
            <a:fillRect/>
          </a:stretch>
        </p:blipFill>
        <p:spPr>
          <a:xfrm>
            <a:off x="4114800" y="729836"/>
            <a:ext cx="4800600" cy="3683828"/>
          </a:xfrm>
        </p:spPr>
      </p:pic>
      <p:sp>
        <p:nvSpPr>
          <p:cNvPr id="5" name="Content Placeholder 4">
            <a:extLst>
              <a:ext uri="{FF2B5EF4-FFF2-40B4-BE49-F238E27FC236}">
                <a16:creationId xmlns:a16="http://schemas.microsoft.com/office/drawing/2014/main" id="{1F357B12-A8FB-8A32-B8C4-5BE39D58D158}"/>
              </a:ext>
            </a:extLst>
          </p:cNvPr>
          <p:cNvSpPr>
            <a:spLocks noGrp="1"/>
          </p:cNvSpPr>
          <p:nvPr>
            <p:ph sz="half" idx="10"/>
          </p:nvPr>
        </p:nvSpPr>
        <p:spPr/>
        <p:txBody>
          <a:bodyPr/>
          <a:lstStyle/>
          <a:p>
            <a:pPr marL="0" indent="0">
              <a:buNone/>
            </a:pPr>
            <a:r>
              <a:rPr lang="en-US" dirty="0"/>
              <a:t>Reflection and transmission coefficients for a multilayered structure with damping and without damping.</a:t>
            </a:r>
            <a:endParaRPr lang="en-DK" dirty="0"/>
          </a:p>
        </p:txBody>
      </p:sp>
    </p:spTree>
    <p:extLst>
      <p:ext uri="{BB962C8B-B14F-4D97-AF65-F5344CB8AC3E}">
        <p14:creationId xmlns:p14="http://schemas.microsoft.com/office/powerpoint/2010/main" val="2566886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Transmission Loss and Absorption Coefficient</a:t>
            </a:r>
          </a:p>
        </p:txBody>
      </p:sp>
      <p:pic>
        <p:nvPicPr>
          <p:cNvPr id="6" name="Picture 5">
            <a:extLst>
              <a:ext uri="{FF2B5EF4-FFF2-40B4-BE49-F238E27FC236}">
                <a16:creationId xmlns:a16="http://schemas.microsoft.com/office/drawing/2014/main" id="{E4689170-2FD4-3D57-2B20-FE447370C55F}"/>
              </a:ext>
            </a:extLst>
          </p:cNvPr>
          <p:cNvPicPr>
            <a:picLocks noChangeAspect="1"/>
          </p:cNvPicPr>
          <p:nvPr/>
        </p:nvPicPr>
        <p:blipFill>
          <a:blip r:embed="rId2"/>
          <a:stretch>
            <a:fillRect/>
          </a:stretch>
        </p:blipFill>
        <p:spPr>
          <a:xfrm>
            <a:off x="4800600" y="1581150"/>
            <a:ext cx="3710864" cy="2847600"/>
          </a:xfrm>
          <a:prstGeom prst="rect">
            <a:avLst/>
          </a:prstGeom>
        </p:spPr>
      </p:pic>
      <p:pic>
        <p:nvPicPr>
          <p:cNvPr id="8" name="Picture 7">
            <a:extLst>
              <a:ext uri="{FF2B5EF4-FFF2-40B4-BE49-F238E27FC236}">
                <a16:creationId xmlns:a16="http://schemas.microsoft.com/office/drawing/2014/main" id="{B25ABFBC-1E0F-0A01-1B12-CA69954A0E03}"/>
              </a:ext>
            </a:extLst>
          </p:cNvPr>
          <p:cNvPicPr>
            <a:picLocks noChangeAspect="1"/>
          </p:cNvPicPr>
          <p:nvPr/>
        </p:nvPicPr>
        <p:blipFill>
          <a:blip r:embed="rId3"/>
          <a:stretch>
            <a:fillRect/>
          </a:stretch>
        </p:blipFill>
        <p:spPr>
          <a:xfrm>
            <a:off x="457199" y="1581150"/>
            <a:ext cx="3990890" cy="2847600"/>
          </a:xfrm>
          <a:prstGeom prst="rect">
            <a:avLst/>
          </a:prstGeom>
        </p:spPr>
      </p:pic>
    </p:spTree>
    <p:extLst>
      <p:ext uri="{BB962C8B-B14F-4D97-AF65-F5344CB8AC3E}">
        <p14:creationId xmlns:p14="http://schemas.microsoft.com/office/powerpoint/2010/main" val="19558310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Results</a:t>
            </a:r>
          </a:p>
        </p:txBody>
      </p:sp>
      <p:pic>
        <p:nvPicPr>
          <p:cNvPr id="12" name="Content Placeholder 11">
            <a:extLst>
              <a:ext uri="{FF2B5EF4-FFF2-40B4-BE49-F238E27FC236}">
                <a16:creationId xmlns:a16="http://schemas.microsoft.com/office/drawing/2014/main" id="{FE401F67-5E8E-B1AD-EA27-8BFB21D5AB96}"/>
              </a:ext>
            </a:extLst>
          </p:cNvPr>
          <p:cNvPicPr>
            <a:picLocks noGrp="1" noChangeAspect="1"/>
          </p:cNvPicPr>
          <p:nvPr>
            <p:ph sz="quarter" idx="11"/>
          </p:nvPr>
        </p:nvPicPr>
        <p:blipFill>
          <a:blip r:embed="rId2"/>
          <a:stretch>
            <a:fillRect/>
          </a:stretch>
        </p:blipFill>
        <p:spPr>
          <a:xfrm>
            <a:off x="4114800" y="729836"/>
            <a:ext cx="4800600" cy="3683828"/>
          </a:xfrm>
        </p:spPr>
      </p:pic>
      <p:sp>
        <p:nvSpPr>
          <p:cNvPr id="2" name="Content Placeholder 1"/>
          <p:cNvSpPr>
            <a:spLocks noGrp="1"/>
          </p:cNvSpPr>
          <p:nvPr>
            <p:ph sz="half" idx="10"/>
          </p:nvPr>
        </p:nvSpPr>
        <p:spPr/>
        <p:txBody>
          <a:bodyPr/>
          <a:lstStyle/>
          <a:p>
            <a:pPr marL="0" indent="0">
              <a:buNone/>
            </a:pPr>
            <a:r>
              <a:rPr lang="en-US" noProof="0" dirty="0"/>
              <a:t>Incident (background) pressure for an angle of incidence of </a:t>
            </a:r>
            <a:r>
              <a:rPr lang="en-US" dirty="0"/>
              <a:t>20</a:t>
            </a:r>
            <a:r>
              <a:rPr lang="en-US" noProof="0" dirty="0"/>
              <a:t> deg.</a:t>
            </a:r>
          </a:p>
          <a:p>
            <a:endParaRPr lang="en-US" noProof="0" dirty="0"/>
          </a:p>
        </p:txBody>
      </p:sp>
    </p:spTree>
    <p:extLst>
      <p:ext uri="{BB962C8B-B14F-4D97-AF65-F5344CB8AC3E}">
        <p14:creationId xmlns:p14="http://schemas.microsoft.com/office/powerpoint/2010/main" val="1227890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Results</a:t>
            </a:r>
          </a:p>
        </p:txBody>
      </p:sp>
      <p:pic>
        <p:nvPicPr>
          <p:cNvPr id="7" name="Content Placeholder 6">
            <a:extLst>
              <a:ext uri="{FF2B5EF4-FFF2-40B4-BE49-F238E27FC236}">
                <a16:creationId xmlns:a16="http://schemas.microsoft.com/office/drawing/2014/main" id="{A5D0D014-BF08-8547-4C4C-0C679C2F3F8A}"/>
              </a:ext>
            </a:extLst>
          </p:cNvPr>
          <p:cNvPicPr>
            <a:picLocks noGrp="1" noChangeAspect="1"/>
          </p:cNvPicPr>
          <p:nvPr>
            <p:ph sz="quarter" idx="11"/>
          </p:nvPr>
        </p:nvPicPr>
        <p:blipFill>
          <a:blip r:embed="rId2"/>
          <a:stretch>
            <a:fillRect/>
          </a:stretch>
        </p:blipFill>
        <p:spPr>
          <a:xfrm>
            <a:off x="4114800" y="729836"/>
            <a:ext cx="4800600" cy="3683828"/>
          </a:xfrm>
        </p:spPr>
      </p:pic>
      <p:sp>
        <p:nvSpPr>
          <p:cNvPr id="2" name="Content Placeholder 1"/>
          <p:cNvSpPr>
            <a:spLocks noGrp="1"/>
          </p:cNvSpPr>
          <p:nvPr>
            <p:ph sz="half" idx="10"/>
          </p:nvPr>
        </p:nvSpPr>
        <p:spPr/>
        <p:txBody>
          <a:bodyPr/>
          <a:lstStyle/>
          <a:p>
            <a:pPr marL="0" indent="0">
              <a:buNone/>
            </a:pPr>
            <a:r>
              <a:rPr lang="en-US" noProof="0" dirty="0"/>
              <a:t>Scattered (above) and transmitted (below) pressure for an angle of incidence of </a:t>
            </a:r>
            <a:r>
              <a:rPr lang="en-US" dirty="0"/>
              <a:t>20</a:t>
            </a:r>
            <a:r>
              <a:rPr lang="en-US" noProof="0" dirty="0"/>
              <a:t> deg.</a:t>
            </a:r>
          </a:p>
          <a:p>
            <a:endParaRPr lang="en-US" noProof="0" dirty="0"/>
          </a:p>
        </p:txBody>
      </p:sp>
      <p:sp>
        <p:nvSpPr>
          <p:cNvPr id="3" name="Text Placeholder 2">
            <a:extLst>
              <a:ext uri="{FF2B5EF4-FFF2-40B4-BE49-F238E27FC236}">
                <a16:creationId xmlns:a16="http://schemas.microsoft.com/office/drawing/2014/main" id="{514DAE05-219E-D927-CB59-CA9458CAC2AE}"/>
              </a:ext>
            </a:extLst>
          </p:cNvPr>
          <p:cNvSpPr>
            <a:spLocks noGrp="1"/>
          </p:cNvSpPr>
          <p:nvPr>
            <p:ph type="body" sz="quarter" idx="12"/>
          </p:nvPr>
        </p:nvSpPr>
        <p:spPr/>
        <p:txBody>
          <a:bodyPr/>
          <a:lstStyle/>
          <a:p>
            <a:endParaRPr lang="en-DK"/>
          </a:p>
        </p:txBody>
      </p:sp>
    </p:spTree>
    <p:extLst>
      <p:ext uri="{BB962C8B-B14F-4D97-AF65-F5344CB8AC3E}">
        <p14:creationId xmlns:p14="http://schemas.microsoft.com/office/powerpoint/2010/main" val="14574198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Results</a:t>
            </a:r>
          </a:p>
        </p:txBody>
      </p:sp>
      <p:sp>
        <p:nvSpPr>
          <p:cNvPr id="2" name="Content Placeholder 1"/>
          <p:cNvSpPr>
            <a:spLocks noGrp="1"/>
          </p:cNvSpPr>
          <p:nvPr>
            <p:ph sz="half" idx="10"/>
          </p:nvPr>
        </p:nvSpPr>
        <p:spPr/>
        <p:txBody>
          <a:bodyPr/>
          <a:lstStyle/>
          <a:p>
            <a:pPr marL="0" indent="0">
              <a:buNone/>
            </a:pPr>
            <a:r>
              <a:rPr lang="en-US" noProof="0" dirty="0"/>
              <a:t>Total pressure field for an angle of incidence of </a:t>
            </a:r>
            <a:r>
              <a:rPr lang="en-US" dirty="0"/>
              <a:t>20</a:t>
            </a:r>
            <a:r>
              <a:rPr lang="en-US" noProof="0" dirty="0"/>
              <a:t> deg.</a:t>
            </a:r>
          </a:p>
          <a:p>
            <a:endParaRPr lang="en-US" noProof="0" dirty="0"/>
          </a:p>
        </p:txBody>
      </p:sp>
      <p:pic>
        <p:nvPicPr>
          <p:cNvPr id="7" name="Content Placeholder 6">
            <a:extLst>
              <a:ext uri="{FF2B5EF4-FFF2-40B4-BE49-F238E27FC236}">
                <a16:creationId xmlns:a16="http://schemas.microsoft.com/office/drawing/2014/main" id="{7F4C9049-20DA-2951-782F-82D6BBF17F3D}"/>
              </a:ext>
            </a:extLst>
          </p:cNvPr>
          <p:cNvPicPr>
            <a:picLocks noGrp="1" noChangeAspect="1"/>
          </p:cNvPicPr>
          <p:nvPr>
            <p:ph sz="quarter" idx="11"/>
          </p:nvPr>
        </p:nvPicPr>
        <p:blipFill>
          <a:blip r:embed="rId2"/>
          <a:stretch>
            <a:fillRect/>
          </a:stretch>
        </p:blipFill>
        <p:spPr>
          <a:xfrm>
            <a:off x="4114800" y="729836"/>
            <a:ext cx="4800600" cy="3683828"/>
          </a:xfrm>
        </p:spPr>
      </p:pic>
    </p:spTree>
    <p:extLst>
      <p:ext uri="{BB962C8B-B14F-4D97-AF65-F5344CB8AC3E}">
        <p14:creationId xmlns:p14="http://schemas.microsoft.com/office/powerpoint/2010/main" val="1404305041"/>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AE529424-001D-1F4F-8F15-4C558AF5A5C5}" vid="{5BF5BE3B-E79F-C647-A8FA-D5EED9A667F6}"/>
    </a:ext>
  </a:extLst>
</a:theme>
</file>

<file path=ppt/theme/theme2.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3.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980</TotalTime>
  <Words>417</Words>
  <Application>Microsoft Office PowerPoint</Application>
  <PresentationFormat>On-screen Show (16:9)</PresentationFormat>
  <Paragraphs>39</Paragraphs>
  <Slides>10</Slides>
  <Notes>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10</vt:i4>
      </vt:variant>
    </vt:vector>
  </HeadingPairs>
  <TitlesOfParts>
    <vt:vector size="20" baseType="lpstr">
      <vt:lpstr>Arial</vt:lpstr>
      <vt:lpstr>Calibri</vt:lpstr>
      <vt:lpstr>Lato</vt:lpstr>
      <vt:lpstr>Lato Black</vt:lpstr>
      <vt:lpstr>Lato Light</vt:lpstr>
      <vt:lpstr>STIXGeneral-Regular</vt:lpstr>
      <vt:lpstr>Wingdings</vt:lpstr>
      <vt:lpstr>comsol-slide-template-NEW</vt:lpstr>
      <vt:lpstr>1_comsol-slide-template-NEW</vt:lpstr>
      <vt:lpstr>2_comsol-slide-template-NEW</vt:lpstr>
      <vt:lpstr>Acoustic Transmission Loss through Periodic Elastic Multilayered Structures</vt:lpstr>
      <vt:lpstr>Background and Motivation</vt:lpstr>
      <vt:lpstr>Geometry and Operating Conditions</vt:lpstr>
      <vt:lpstr>Model Setup</vt:lpstr>
      <vt:lpstr>Reflection and Transmission Coefficients</vt:lpstr>
      <vt:lpstr>Transmission Loss and Absorption Coefficient</vt:lpstr>
      <vt:lpstr>Results</vt:lpstr>
      <vt:lpstr>Results</vt:lpstr>
      <vt:lpstr>Results</vt:lpstr>
      <vt:lpstr>Results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Andres Garcia</dc:creator>
  <cp:lastModifiedBy>Mads Herring Jensen</cp:lastModifiedBy>
  <cp:revision>40</cp:revision>
  <dcterms:created xsi:type="dcterms:W3CDTF">2006-08-16T00:00:00Z</dcterms:created>
  <dcterms:modified xsi:type="dcterms:W3CDTF">2023-10-09T09:38:27Z</dcterms:modified>
</cp:coreProperties>
</file>