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8" r:id="rId12"/>
    <p:sldId id="260" r:id="rId14"/>
    <p:sldId id="261" r:id="rId15"/>
    <p:sldId id="262" r:id="rId16"/>
    <p:sldId id="264" r:id="rId18"/>
    <p:sldId id="265" r:id="rId19"/>
    <p:sldId id="267" r:id="rId21"/>
    <p:sldId id="268" r:id="rId22"/>
    <p:sldId id="269" r:id="rId2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4" Target="slides/slide5.xml" Type="http://schemas.openxmlformats.org/officeDocument/2006/relationships/slide"/><Relationship Id="rId15" Target="slides/slide4.xml" Type="http://schemas.openxmlformats.org/officeDocument/2006/relationships/slide"/><Relationship Id="rId16" Target="slides/slide6.xml" Type="http://schemas.openxmlformats.org/officeDocument/2006/relationships/slide"/><Relationship Id="rId18" Target="slides/slide8.xml" Type="http://schemas.openxmlformats.org/officeDocument/2006/relationships/slide"/><Relationship Id="rId19" Target="slides/slide7.xml" Type="http://schemas.openxmlformats.org/officeDocument/2006/relationships/slide"/><Relationship Id="rId21" Target="slides/slide10.xml" Type="http://schemas.openxmlformats.org/officeDocument/2006/relationships/slide"/><Relationship Id="rId22" Target="slides/slide9.xml" Type="http://schemas.openxmlformats.org/officeDocument/2006/relationships/slide"/><Relationship Id="rId23" Target="slides/slide11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ype="http://schemas.openxmlformats.org/officeDocument/2006/relationships/tags" Target="../tags/tag1.xml"/></Relationships>
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4.png" Type="http://schemas.openxmlformats.org/officeDocument/2006/relationships/image"/><Relationship Id="rId3" Type="http://schemas.openxmlformats.org/officeDocument/2006/relationships/tags" Target="../tags/tag3.xml"/></Relationships>

</file>

<file path=ppt/slides/_rels/slide10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3.png" Type="http://schemas.openxmlformats.org/officeDocument/2006/relationships/image"/><Relationship Id="rId3" Type="http://schemas.openxmlformats.org/officeDocument/2006/relationships/tags" Target="../tags/tag2.xml"/></Relationships>

</file>

<file path=ppt/slides/_rels/slide11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5.png" Type="http://schemas.openxmlformats.org/officeDocument/2006/relationships/image"/><Relationship Id="rId3" Type="http://schemas.openxmlformats.org/officeDocument/2006/relationships/tags" Target="../tags/tag4.xml"/></Relationships>
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Ceramic Water Filter with Activated Carbon Core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xsi="http://www.w3.org/2001/XMLSchema-instance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Drinking water can contain various impuritiers like dirt particles, bacteria, chlorine, or trihalomethanes.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This example illustrates how to model the tranport of chlorine and the trihalomethane chloroform through a ceramic water filter candle with an activated carbon core. 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Such filters are found in tabletop gravity filters  or as part of a larger reverse osmosis filter system.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model shows how to set up the flow and transport equations and examines the effect of a small fracture in the ceramics part. 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 xsi:nil="true"/>
            </a:r>
          </a:p>
        </p:txBody>
      </p:sp>
      <p:sp>
        <p:nvSpPr>
          <p:cNvPr name="AutoShape 4" id="4"/>
          <p:cNvSpPr/>
          <p:nvPr/>
        </p:nvSpPr>
        <p:spPr>
          <a:xfrm>
            <a:off x="4301214" y="4633134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Sketch of the ceramic water filter with crack.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214" y="209550"/>
            <a:ext cx="4427773" cy="44235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301214" y="4633134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Sketch of the ceramic water filter with crack.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214" y="209550"/>
            <a:ext cx="4427773" cy="4423584"/>
          </a:xfrm>
          <a:prstGeom prst="rect">
            <a:avLst/>
          </a:prstGeom>
        </p:spPr>
      </p:pic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All substances that are filtered out because of their size are referred to as "particles".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 - Porous Media Flow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1417905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Kozeny-Carman relationship for permeability is used in the activated carbon region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true" u="none">
                <a:solidFill>
                  <a:srgbClr val="393A39"/>
                </a:solidFill>
                <a:latin typeface="Century Schoolbook"/>
              </a:rPr>
              <a:t>d</a:t>
            </a:r>
            <a:r>
              <a:rPr lang="en-US" sz="1400" b="false" i="false" u="none" baseline="-25000">
                <a:solidFill>
                  <a:srgbClr val="393A39"/>
                </a:solidFill>
                <a:latin typeface="Lato"/>
              </a:rPr>
              <a:t>p</a:t>
            </a: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 is the mean granular carbon diameter and ε</a:t>
            </a:r>
            <a:r>
              <a:rPr lang="en-US" sz="1400" b="false" i="false" u="none" baseline="-25000">
                <a:solidFill>
                  <a:srgbClr val="393A39"/>
                </a:solidFill>
                <a:latin typeface="Lato"/>
              </a:rPr>
              <a:t>p</a:t>
            </a: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 the porosity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Darcy's Law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3228405"/>
            <a:ext cx="1422400" cy="660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 - Porous Media Flow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97096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algn="l">
              <a:spcAft>
                <a:spcPct val="30000"/>
              </a:spcAft>
            </a:pPr>
            <a:r>
              <a:rPr lang="en-US" sz="1120" b="false" i="true" u="none">
                <a:solidFill>
                  <a:srgbClr val="1B4D81"/>
                </a:solidFill>
                <a:latin typeface="Lato"/>
              </a:rPr>
              <a:t>Darcy's Law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Darcy's Law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207596"/>
            <a:ext cx="1244600" cy="254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842596"/>
            <a:ext cx="9398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Model Equations - Porous Media Flow</a:t>
            </a:r>
          </a:p>
        </p:txBody>
      </p:sp>
      <p:sp>
        <p:nvSpPr>
          <p:cNvPr id="2" name="AutoShape 2"/>
          <p:cNvSpPr/>
          <p:nvPr/>
        </p:nvSpPr>
        <p:spPr>
          <a:xfrm flipH="false" flipV="false" rot="0">
            <a:off x="457200" y="1620000"/>
            <a:ext cx="2949575" cy="2037126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The crack is modeled using the Fracture feature of the Darcy's Law interface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The permeability is calculated using a cubic law which relates the transmissivity of the fracture to its aperture </a:t>
            </a:r>
            <a:r>
              <a:rPr b="false" i="true" lang="en-US" sz="1400" u="none">
                <a:solidFill>
                  <a:srgbClr val="393A39"/>
                </a:solidFill>
                <a:latin typeface="Century Schoolbook"/>
              </a:rPr>
              <a:t>d</a:t>
            </a:r>
            <a:r>
              <a:rPr b="false" baseline="-25000" i="false" lang="en-US" sz="1400" u="none">
                <a:solidFill>
                  <a:srgbClr val="393A39"/>
                </a:solidFill>
                <a:latin typeface="Lato"/>
              </a:rPr>
              <a:t>f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 with </a:t>
            </a:r>
            <a:r>
              <a:rPr b="false" i="true" lang="en-US" sz="1400" u="none">
                <a:solidFill>
                  <a:srgbClr val="393A39"/>
                </a:solidFill>
                <a:latin typeface="Century Schoolbook"/>
              </a:rPr>
              <a:t>f</a:t>
            </a:r>
            <a:r>
              <a:rPr b="false" baseline="-25000" i="false" lang="en-US" sz="1400" u="none">
                <a:solidFill>
                  <a:srgbClr val="393A39"/>
                </a:solidFill>
                <a:latin typeface="Lato"/>
              </a:rPr>
              <a:t>f</a:t>
            </a:r>
            <a:r>
              <a:rPr b="false" i="false" lang="en-US" sz="1400" u="none">
                <a:solidFill>
                  <a:srgbClr val="393A39"/>
                </a:solidFill>
                <a:latin typeface="Lato"/>
              </a:rPr>
              <a:t> beeing the roughness factor.</a:t>
            </a:r>
          </a:p>
        </p:txBody>
      </p:sp>
      <p:sp>
        <p:nvSpPr>
          <p:cNvPr id="4" name="AutoShape 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Fracture</a:t>
            </a:r>
          </a:p>
        </p:txBody>
      </p:sp>
      <p:pic>
        <p:nvPicPr>
          <p:cNvPr id="3" name="Picture 3"/>
          <p:cNvPicPr>
            <a:picLocks noChangeAspect="true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3847626"/>
            <a:ext cx="14732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 - Contaminant Transport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Transport of Diluted Species in Porous Media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Chlorine removal is modeled using a reaction rate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Exact values strongly depend on the properties of the filter material and are usually determined experimentally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xmlns:xsi="http://www.w3.org/2001/XMLSchema-instance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Equations - Contaminant Transport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97096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algn="l">
              <a:spcAft>
                <a:spcPct val="30000"/>
              </a:spcAft>
            </a:pPr>
            <a:r>
              <a:rPr lang="en-US" sz="1120" b="false" i="true" u="none">
                <a:solidFill>
                  <a:srgbClr val="1B4D81"/>
                </a:solidFill>
                <a:latin typeface="Lato"/>
              </a:rPr>
              <a:t>Transport of Diluted Species in Porous Media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Transport of Diluted Species in Porous Media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2207596"/>
            <a:ext cx="2095500" cy="2540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flipH="false" flipV="false" rot="0">
            <a:off x="457200" y="3502996"/>
            <a:ext cx="2949575" cy="1279304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/>
              <a:t/>
            </a: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Transport of Diluted Species interface is used</a:t>
            </a:r>
            <a:endParaRPr lang="en-US"/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Chloroform is removed by adsorption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>The removal of particles due to their size is modeled using a sink term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100" b="false" i="false" u="none">
                <a:solidFill>
                  <a:srgbClr val="393A39"/>
                </a:solidFill>
                <a:latin typeface="Lato"/>
              </a:rPr>
              <a:t xsi:nil="true"/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842596"/>
            <a:ext cx="1765300" cy="279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6" name="AutoShape 6"/>
          <p:cNvSpPr/>
          <p:nvPr/>
        </p:nvSpPr>
        <p:spPr>
          <a:xfrm>
            <a:off x="2436238" y="4592343"/>
            <a:ext cx="5334880" cy="492507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Concentrations of particles (left), Chlorine (middle), and Chloroform (right) in mol/m^3.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36238" y="1332000"/>
            <a:ext cx="4347124" cy="326034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The flow field is assumed to be stationary and independent of the concentrations.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600" u="none">
                <a:solidFill>
                  <a:srgbClr val="393A39"/>
                </a:solidFill>
                <a:latin typeface="Lato"/>
              </a:rPr>
              <a:t>Results are used as input to calculate the time-dependent transport equations. 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Pressure (slices) and velocity field (arrows) after 120s of simulated time.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b="1" sz="2400">
                <a:solidFill>
                  <a:srgbClr val="1B4D81"/>
                </a:solidFill>
                <a:latin charset="0" panose="020F0502020204030203" pitchFamily="34" typeface="Lato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id="4" name="AutoShape 4"/>
          <p:cNvSpPr/>
          <p:nvPr/>
        </p:nvSpPr>
        <p:spPr>
          <a:xfrm flipH="false" flipV="false" rot="0">
            <a:off x="457200" y="1332000"/>
            <a:ext cx="2843320" cy="3752850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anchorCtr="false" bIns="45720" lIns="0" rIns="91440" tIns="45720" vert="horz" wrap="square">
            <a:normAutofit/>
          </a:bodyPr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500" u="none">
                <a:solidFill>
                  <a:srgbClr val="393A39"/>
                </a:solidFill>
                <a:latin typeface="Lato"/>
              </a:rPr>
              <a:t>Particles are filtered out at the surface, except where the fracture allows the particles to pass the filter.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b="false" i="false" lang="en-US" sz="1500" u="none">
                <a:solidFill>
                  <a:srgbClr val="393A39"/>
                </a:solidFill>
                <a:latin typeface="Lato"/>
              </a:rPr>
              <a:t>The amount of chlorine is reduced significantly by the reaction with activated carbon.</a:t>
            </a:r>
          </a:p>
          <a:p>
            <a:pPr algn="l" indent="-176209" lvl="0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b="false" i="false" lang="en-US" sz="1500" u="none">
                <a:solidFill>
                  <a:srgbClr val="393A39"/>
                </a:solidFill>
                <a:latin typeface="Lato"/>
              </a:rPr>
              <a:t>Chloroform can not be reduced by this filter. Therefore, trihalomethanes are already filtered in the waterworks, with a very strict upper limit (often 0).</a:t>
            </a:r>
          </a:p>
        </p:txBody>
      </p:sp>
      <p:sp>
        <p:nvSpPr>
          <p:cNvPr id="6" name="AutoShape 6"/>
          <p:cNvSpPr/>
          <p:nvPr/>
        </p:nvSpPr>
        <p:spPr>
          <a:xfrm>
            <a:off x="3793604" y="4784034"/>
            <a:ext cx="5334880" cy="300816"/>
          </a:xfrm>
          <a:prstGeom prst="rect">
            <a:avLst/>
          </a:prstGeom>
        </p:spPr>
        <p:txBody>
          <a:bodyPr anchor="t" anchorCtr="false"/>
          <a:p>
            <a:r>
              <a:rPr b="false" i="true" lang="en-US" sz="1200" u="none">
                <a:solidFill>
                  <a:srgbClr val="1B4D81"/>
                </a:solidFill>
                <a:latin typeface="Lato"/>
              </a:rPr>
              <a:t>Ratio of the concentrations at the outlet to the inlet concentrations.</a:t>
            </a:r>
          </a:p>
        </p:txBody>
      </p:sp>
      <p:pic>
        <p:nvPicPr>
          <p:cNvPr id="5" name="Picture 5"/>
          <p:cNvPicPr>
            <a:picLocks noChangeAspect="true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3604" y="1332000"/>
            <a:ext cx="4602712" cy="345203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7&lt;/Entity&gt;&lt;Tag&gt;pg7&lt;/Tag&gt;&lt;Node&gt;Results &amp;gt; Pressure Along Fracture (dl)&lt;/Node&gt;&lt;LinkType&gt;Image&lt;/LinkType&gt;&lt;ModelLink directoryType=&quot;none&quot;&gt;H:\hub\root\build\main\daily\test\tapplications\Porous_Media_Flow_Module\Solute_Transport\ceramic_water_filter.mph&lt;/ModelLink&gt;&lt;LocalPath&gt;ceramic_water_filter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n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21.403940200805664&quot;/&gt;&lt;Property name=&quot;zoomanglefull&quot; type=&quot;real&quot; value=&quot;12.759467124938965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4756394922733307, -0.6341860294342041, 0.5406395196914673&quot;/&gt;&lt;Property name=&quot;target&quot; type=&quot;realarray&quot; value=&quot;0, 0, 0.06499996781349182&quot;/&gt;&lt;Property name=&quot;up&quot; type=&quot;realarray&quot; value=&quot;0.3086974620819092, 0.4115966260433197, 0.8574929237365723&quot;/&gt;&lt;Property name=&quot;rotationpoint&quot; type=&quot;realarray&quot; value=&quot;0, 0, 0.06499999761581421&quot;/&gt;&lt;Property name=&quot;viewoffset&quot; type=&quot;realarray&quot; value=&quot;-0.0015446298529991807, -0.002634813543409109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458, 467&quot;/&gt;&lt;Property name=&quot;renderareasizedip&quot; type=&quot;realarray&quot; value=&quot;458, 467&quot;/&gt;&lt;/PropSet&gt;&lt;PropSet id=&quot;axis&quot;/&gt;&lt;PropSet id=&quot;clip&quot;/&gt;&lt;PropSet id=&quot;table&quot;/&gt;&lt;UpdateTimeStamp&gt;Sep 27, 2023, 9:43:47 PM&lt;/UpdateTimeStamp&gt;&lt;/Root&gt;"/>
</p:tagLst>
</file>

<file path=ppt/tags/tag2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1&lt;/Entity&gt;&lt;Tag&gt;pg1&lt;/Tag&gt;&lt;Node&gt;Results &amp;gt; Pressure&lt;/Node&gt;&lt;LinkType&gt;Image&lt;/LinkType&gt;&lt;ModelLink directoryType=&quot;none&quot;&gt;H:\hub\root\build\main\daily\test\tapplications\Porous_Media_Flow_Module\Solute_Transport\ceramic_water_filter.mph&lt;/ModelLink&gt;&lt;LocalPath&gt;ceramic_water_filter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n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21.403940200805664&quot;/&gt;&lt;Property name=&quot;zoomanglefull&quot; type=&quot;real&quot; value=&quot;12.759467124938965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4756394922733307, -0.6341860294342041, 0.5406395196914673&quot;/&gt;&lt;Property name=&quot;target&quot; type=&quot;realarray&quot; value=&quot;0, 0, 0.06499996781349182&quot;/&gt;&lt;Property name=&quot;up&quot; type=&quot;realarray&quot; value=&quot;0.3086974620819092, 0.4115966260433197, 0.8574929237365723&quot;/&gt;&lt;Property name=&quot;rotationpoint&quot; type=&quot;realarray&quot; value=&quot;0, 0, 0.06499999761581421&quot;/&gt;&lt;Property name=&quot;viewoffset&quot; type=&quot;realarray&quot; value=&quot;-0.0015446298529991807, -0.002634813543409109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458, 467&quot;/&gt;&lt;Property name=&quot;renderareasizedip&quot; type=&quot;realarray&quot; value=&quot;458, 467&quot;/&gt;&lt;/PropSet&gt;&lt;PropSet id=&quot;axis&quot;/&gt;&lt;PropSet id=&quot;clip&quot;/&gt;&lt;PropSet id=&quot;table&quot;/&gt;&lt;UpdateTimeStamp&gt;Sep 27, 2023, 9:43:54 PM&lt;/UpdateTimeStamp&gt;&lt;/Root&gt;"/>
</p:tagLst>
</file>

<file path=ppt/tags/tag3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6&lt;/Entity&gt;&lt;Tag&gt;pg6&lt;/Tag&gt;&lt;Node&gt;Results &amp;gt; Plot Array - Concentrations&lt;/Node&gt;&lt;LinkType&gt;Image&lt;/LinkType&gt;&lt;ModelLink directoryType=&quot;none&quot;&gt;H:\hub\root\build\main\daily\test\tapplications\Porous_Media_Flow_Module\Solute_Transport\ceramic_water_filter.mph&lt;/ModelLink&gt;&lt;LocalPath&gt;ceramic_water_filter.mph&lt;/LocalPath&gt;&lt;SDim&gt;3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ff&quot;/&gt;&lt;Property name=&quot;allowgltf&quot; type=&quot;bool&quot; value=&quot;on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3&quot;/&gt;&lt;Property name=&quot;options3d&quot; type=&quot;group&quot; value=&quot;on&quot;/&gt;&lt;Property name=&quot;title3d&quot; type=&quot;bool&quot; value=&quot;on&quot;/&gt;&lt;Property name=&quot;legend3d&quot; type=&quot;bool&quot; value=&quot;on&quot;/&gt;&lt;Property name=&quot;grid&quot; type=&quot;bool&quot; value=&quot;on&quot;/&gt;&lt;Property name=&quot;axisorientation&quot; type=&quot;bool&quot; value=&quot;on&quot;/&gt;&lt;Property name=&quot;logo3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renderwireframe&quot; type=&quot;bool&quot; value=&quot;on&quot;/&gt;&lt;Property name=&quot;showlabels&quot; type=&quot;bool&quot; value=&quot;off&quot;/&gt;&lt;Property name=&quot;showDirections&quot; type=&quot;bool&quot; value=&quot;off&quot;/&gt;&lt;Property name=&quot;showgrid&quot; type=&quot;bool&quot; value=&quot;on&quot;/&gt;&lt;Property name=&quot;rendermesh&quot; type=&quot;bool&quot; value=&quot;on&quot;/&gt;&lt;Property name=&quot;showaxisorientation&quot; type=&quot;bool&quot; value=&quot;on&quot;/&gt;&lt;Property name=&quot;showunits&quot; type=&quot;bool&quot; value=&quot;on&quot;/&gt;&lt;Property name=&quot;plotgroupunits&quot; type=&quot;stringarray&quot; value=&quot;, , &quot;/&gt;&lt;Property name=&quot;locked&quot; type=&quot;bool&quot; value=&quot;off&quot;/&gt;&lt;Property name=&quot;rotcenlocked&quot; type=&quot;bool&quot; value=&quot;off&quot;/&gt;&lt;Property name=&quot;istemporary&quot; type=&quot;bool&quot; value=&quot;off&quot;/&gt;&lt;Property name=&quot;scenelight&quot; type=&quot;group&quot; value=&quot;on&quot;/&gt;&lt;Property name=&quot;totlightintensity&quot; type=&quot;real&quot; value=&quot;1.0&quot;/&gt;&lt;Property name=&quot;usediffuse&quot; type=&quot;bool&quot; value=&quot;on&quot;/&gt;&lt;Property name=&quot;usespecular&quot; type=&quot;bool&quot; value=&quot;on&quot;/&gt;&lt;Property name=&quot;globalambient&quot; type=&quot;group&quot; value=&quot;on&quot;/&gt;&lt;Property name=&quot;totambient&quot; type=&quot;real&quot; value=&quot;0.3&quot;/&gt;&lt;Property name=&quot;ambientcolor&quot; type=&quot;group&quot; value=&quot;white&quot;/&gt;&lt;Property name=&quot;customambientcolor&quot; type=&quot;realarray&quot; value=&quot;1, 1, 1&quot;/&gt;&lt;Property name=&quot;ssao&quot; type=&quot;group&quot; value=&quot;off&quot;/&gt;&lt;Property name=&quot;ssaoradiustype&quot; type=&quot;group&quot; value=&quot;relative&quot;/&gt;&lt;Property name=&quot;ssaoradiusrelative&quot; type=&quot;real&quot; value=&quot;0.4&quot;/&gt;&lt;Property name=&quot;ssaoradiusexplicit&quot; type=&quot;real&quot; value=&quot;0.4&quot;/&gt;&lt;Property name=&quot;ssaomagnitude&quot; type=&quot;real&quot; value=&quot;1.0&quot;/&gt;&lt;Property name=&quot;ssaosqueeze&quot; type=&quot;real&quot; value=&quot;1.0&quot;/&gt;&lt;Property name=&quot;ssaopreset&quot; type=&quot;group&quot; value=&quot;medium&quot;/&gt;&lt;Property name=&quot;ssaonsamples&quot; type=&quot;integer&quot; value=&quot;64&quot;/&gt;&lt;Property name=&quot;ssaoroughness&quot; type=&quot;real&quot; value=&quot;1.0&quot;/&gt;&lt;Property name=&quot;ssaokernelrotationstexturewidth&quot; type=&quot;integer&quot; value=&quot;4&quot;/&gt;&lt;Property name=&quot;ssaosmooth&quot; type=&quot;integer&quot; value=&quot;2&quot;/&gt;&lt;Property name=&quot;ssaonormalawaresmoothing&quot; type=&quot;bool&quot; value=&quot;off&quot;/&gt;&lt;Property name=&quot;ssaoresolution&quot; type=&quot;real&quot; value=&quot;1.0&quot;/&gt;&lt;Property name=&quot;shadowmapping&quot; type=&quot;group&quot; value=&quot;off&quot;/&gt;&lt;Property name=&quot;shadowmappingsoftness&quot; type=&quot;real&quot; value=&quot;0.5&quot;/&gt;&lt;Property name=&quot;shadowmappingstrength&quot; type=&quot;real&quot; value=&quot;0.5&quot;/&gt;&lt;Property name=&quot;shadowmappingpreset&quot; type=&quot;group&quot; value=&quot;low&quot;/&gt;&lt;Property name=&quot;shadowmappingnumberofoccludersamples&quot; type=&quot;integer&quot; value=&quot;8&quot;/&gt;&lt;Property name=&quot;shadowmappingnumberofsamples&quot; type=&quot;integer&quot; value=&quot;16&quot;/&gt;&lt;Property name=&quot;shadowmappingresolution&quot; type=&quot;real&quot; value=&quot;0.5&quot;/&gt;&lt;Property name=&quot;shadowmappingmultisamplingeverywhere&quot; type=&quot;bool&quot; value=&quot;on&quot;/&gt;&lt;Property name=&quot;shadowmappinglimitlightviewfrustums&quot; type=&quot;bool&quot; value=&quot;off&quot;/&gt;&lt;Property name=&quot;shadowmappingaccuratedepthcomparison&quot; type=&quot;group&quot; value=&quot;off&quot;/&gt;&lt;Property name=&quot;shadowmappingnormalawaresmoothing&quot; type=&quot;bool&quot; value=&quot;off&quot;/&gt;&lt;Property name=&quot;shadowmappingbiassettings&quot; type=&quot;group&quot; value=&quot;default&quot;/&gt;&lt;Property name=&quot;shadowmappingconstantdepthbias&quot; type=&quot;real&quot; value=&quot;0.001&quot;/&gt;&lt;Property name=&quot;shadowmappingslopedepthbias&quot; type=&quot;real&quot; value=&quot;0.001&quot;/&gt;&lt;Property name=&quot;shadowmappingnormaloffsetbias&quot; type=&quot;real&quot; value=&quot;0.003&quot;/&gt;&lt;Property name=&quot;flooreffect&quot; type=&quot;group&quot; value=&quot;off&quot;/&gt;&lt;Property name=&quot;flooreffectoriginsettings&quot; type=&quot;group&quot; value=&quot;farthestvertex&quot;/&gt;&lt;Property name=&quot;flooreffectshoworigin&quot; type=&quot;group&quot; value=&quot;off&quot;/&gt;&lt;Property name=&quot;flooreffectorigin&quot; type=&quot;realarray&quot; value=&quot;0, 0, 0&quot;/&gt;&lt;Property name=&quot;flooreffectorigin_vector_method&quot; type=&quot;string&quot; value=&quot;step&quot;/&gt;&lt;Property name=&quot;flooreffectorigin_vector_start&quot; type=&quot;string&quot; value=&quot;&quot;/&gt;&lt;Property name=&quot;flooreffectorigin_vector_stop&quot; type=&quot;string&quot; value=&quot;&quot;/&gt;&lt;Property name=&quot;flooreffectorigin_vector_step&quot; type=&quot;string&quot; value=&quot;&quot;/&gt;&lt;Property name=&quot;flooreffectorigin_vector_numvalues&quot; type=&quot;string&quot; value=&quot;&quot;/&gt;&lt;Property name=&quot;flooreffectorigin_vector_function&quot; type=&quot;string&quot; value=&quot;none&quot;/&gt;&lt;Property name=&quot;flooreffectorigin_vector_interval&quot; type=&quot;string&quot; value=&quot;octave&quot;/&gt;&lt;Property name=&quot;flooreffectorigin_vector_freqperdec&quot; type=&quot;string&quot; value=&quot;&quot;/&gt;&lt;Property name=&quot;flooreffectoffset&quot; type=&quot;real&quot; value=&quot;0.0&quot;/&gt;&lt;Property name=&quot;flooreffectshownormalsettings&quot; type=&quot;group&quot; value=&quot;on&quot;/&gt;&lt;Property name=&quot;flooreffectnormalsettings&quot; type=&quot;group&quot; value=&quot;angle&quot;/&gt;&lt;Property name=&quot;flooreffectshownormal&quot; type=&quot;group&quot; value=&quot;off&quot;/&gt;&lt;Property name=&quot;flooreffectnormalpreset&quot; type=&quot;group&quot; value=&quot;xyplane&quot;/&gt;&lt;Property name=&quot;flooreffectnormal&quot; type=&quot;realarray&quot; value=&quot;0, 0, 1&quot;/&gt;&lt;Property name=&quot;flooreffectnormal_vector_method&quot; type=&quot;string&quot; value=&quot;step&quot;/&gt;&lt;Property name=&quot;flooreffectnormal_vector_start&quot; type=&quot;string&quot; value=&quot;&quot;/&gt;&lt;Property name=&quot;flooreffectnormal_vector_stop&quot; type=&quot;string&quot; value=&quot;&quot;/&gt;&lt;Property name=&quot;flooreffectnormal_vector_step&quot; type=&quot;string&quot; value=&quot;&quot;/&gt;&lt;Property name=&quot;flooreffectnormal_vector_numvalues&quot; type=&quot;string&quot; value=&quot;&quot;/&gt;&lt;Property name=&quot;flooreffectnormal_vector_function&quot; type=&quot;string&quot; value=&quot;none&quot;/&gt;&lt;Property name=&quot;flooreffectnormal_vector_interval&quot; type=&quot;string&quot; value=&quot;octave&quot;/&gt;&lt;Property name=&quot;flooreffectnormal_vector_freqperdec&quot; type=&quot;string&quot; value=&quot;&quot;/&gt;&lt;Property name=&quot;flooreffectshowangle&quot; type=&quot;group&quot; value=&quot;on&quot;/&gt;&lt;Property name=&quot;flooreffectangle&quot; type=&quot;real&quot; value=&quot;5.0&quot;/&gt;&lt;Property name=&quot;flooreffectambientocclusion&quot; type=&quot;bool&quot; value=&quot;on&quot;/&gt;&lt;Property name=&quot;flooreffectshadow&quot; type=&quot;group&quot; value=&quot;on&quot;/&gt;&lt;Property name=&quot;flooreffectshadowblur&quot; type=&quot;real&quot; value=&quot;0.0&quot;/&gt;&lt;Property name=&quot;flooreffecttransparency&quot; type=&quot;real&quot; value=&quot;0&quot;/&gt;&lt;Property name=&quot;displayoutput&quot; type=&quot;group&quot; value=&quot;off&quot;/&gt;&lt;Property name=&quot;displayoutputpreset&quot; type=&quot;group&quot; value=&quot;default&quot;/&gt;&lt;Property name=&quot;displayoutputtonemap&quot; type=&quot;group&quot; value=&quot;4&quot;/&gt;&lt;Property name=&quot;displayoutputgamma&quot; type=&quot;real&quot; value=&quot;2.2&quot;/&gt;&lt;Property name=&quot;displayoutputexposure&quot; type=&quot;real&quot; value=&quot;0.0&quot;/&gt;&lt;Property name=&quot;displayoutputcontrast&quot; type=&quot;real&quot; value=&quot;1.0&quot;/&gt;&lt;Property name=&quot;displayoutputsaturation&quot; type=&quot;real&quot; value=&quot;1.0&quot;/&gt;&lt;Property name=&quot;displayoutputvibrance&quot; type=&quot;real&quot; value=&quot;0.0&quot;/&gt;&lt;Property name=&quot;displayoutputhue&quot; type=&quot;real&quot; value=&quot;0.0&quot;/&gt;&lt;Property name=&quot;displayoutputbrightness&quot; type=&quot;real&quot; value=&quot;0.0&quot;/&gt;&lt;Property name=&quot;environmentmap&quot; type=&quot;group&quot; value=&quot;envmap_none&quot;/&gt;&lt;Property name=&quot;skydirection&quot; type=&quot;group&quot; value=&quot;positivey&quot;/&gt;&lt;Property name=&quot;skyrotation&quot; type=&quot;group&quot; value=&quot;skyrotationzero&quot;/&gt;&lt;Property name=&quot;environmentreflections&quot; type=&quot;bool&quot; value=&quot;on&quot;/&gt;&lt;Property name=&quot;skybox&quot; type=&quot;group&quot; value=&quot;off&quot;/&gt;&lt;Property name=&quot;skyboxblurriness&quot; type=&quot;real&quot; value=&quot;0&quot;/&gt;&lt;Property name=&quot;skyboxblend&quot; type=&quot;real&quot; value=&quot;0&quot;/&gt;&lt;Property name=&quot;skyboxprojection&quot; type=&quot;group&quot; value=&quot;special&quot;/&gt;&lt;Property name=&quot;skyboxfov&quot; type=&quot;real&quot; value=&quot;110&quot;/&gt;&lt;Property name=&quot;rotateenvironment&quot; type=&quot;bool&quot; value=&quot;off&quot;/&gt;&lt;Property name=&quot;transparency&quot; type=&quot;group&quot; value=&quot;off&quot;/&gt;&lt;Property name=&quot;transparencylevel&quot; type=&quot;real&quot; value=&quot;0.5&quot;/&gt;&lt;Property name=&quot;uniformblending&quot; type=&quot;group&quot; value=&quot;off&quot;/&gt;&lt;Property name=&quot;uniformblendinglevel&quot; type=&quot;real&quot; value=&quot;0.5&quot;/&gt;&lt;Property name=&quot;showselection&quot; type=&quot;bool&quot; value=&quot;on&quot;/&gt;&lt;Property name=&quot;showmaterial&quot; type=&quot;bool&quot; value=&quot;off&quot;/&gt;&lt;Property name=&quot;clippingactive&quot; type=&quot;group&quot; value=&quot;on&quot;/&gt;&lt;Property name=&quot;clipfaces&quot; type=&quot;bool&quot; value=&quot;on&quot;/&gt;&lt;Property name=&quot;clipedges&quot; type=&quot;bool&quot; value=&quot;on&quot;/&gt;&lt;Property name=&quot;clippoints&quot; type=&quot;bool&quot; value=&quot;on&quot;/&gt;&lt;Property name=&quot;clipprimaryhovereffect&quot; type=&quot;bool&quot; value=&quot;on&quot;/&gt;&lt;Property name=&quot;clipsecondaryhovereffect&quot; type=&quot;bool&quot; value=&quot;off&quot;/&gt;&lt;Property name=&quot;cliphighlightintersection&quot; type=&quot;group&quot; value=&quot;on&quot;/&gt;&lt;Property name=&quot;clipintersectionhighlightcolor&quot; type=&quot;group&quot; value=&quot;fromtheme&quot;/&gt;&lt;Property name=&quot;customclipintersectionhighlightcolor&quot; type=&quot;realarray&quot; value=&quot;1, 0, 0&quot;/&gt;&lt;Property name=&quot;clipapplyclipping&quot; type=&quot;bool&quot; value=&quot;on&quot;/&gt;&lt;Property name=&quot;clipshowframes&quot; type=&quot;bool&quot; value=&quot;on&quot;/&gt;&lt;Property name=&quot;clipshowgizmos&quot; type=&quot;bool&quot; value=&quot;on&quot;/&gt;&lt;Property name=&quot;clipshowcappedfaces&quot; type=&quot;group&quot; value=&quot;off&quot;/&gt;&lt;Property name=&quot;clipcappedfacescolorize&quot; type=&quot;group&quot; value=&quot;on&quot;/&gt;&lt;Property name=&quot;clipcappedfacescolorizeper&quot; type=&quot;group&quot; value=&quot;domain&quot;/&gt;&lt;Property name=&quot;clipcappedfaceshighlightoverlappingdomains&quot; type=&quot;group&quot; value=&quot;on&quot;/&gt;&lt;Property name=&quot;clipcappedfaceshighlightoverlappingdomainscolor&quot; type=&quot;group&quot; value=&quot;fromtheme&quot;/&gt;&lt;Property name=&quot;customclipcappedfaceshighlightoverlappingdomainscolor&quot; type=&quot;realarray&quot; value=&quot;1, 0, 0&quot;/&gt;&lt;Property name=&quot;clipcappedfacestransparencyenabled&quot; type=&quot;group&quot; value=&quot;off&quot;/&gt;&lt;Property name=&quot;clipcappedfacestransparency&quot; type=&quot;real&quot; value=&quot;0.2&quot;/&gt;&lt;Property name=&quot;hidestatus&quot; type=&quot;string&quot; value=&quot;hide&quot;/&gt;&lt;Property name=&quot;isnew&quot; type=&quot;bool&quot; value=&quot;off&quot;/&gt;&lt;Property name=&quot;postviewkey&quot; type=&quot;string&quot; value=&quot;&quot;/&gt;&lt;Property name=&quot;workplaneclip&quot; type=&quot;bool&quot; value=&quot;off&quot;/&gt;&lt;Property name=&quot;offscreenoverride&quot; type=&quot;bool&quot; value=&quot;off&quot;/&gt;&lt;/PropSet&gt;&lt;PropSet id=&quot;camera&quot;&gt;&lt;Property name=&quot;projection&quot; type=&quot;group&quot; value=&quot;perspective&quot;/&gt;&lt;Property name=&quot;orthoscale&quot; type=&quot;real&quot; value=&quot;21.403940200805664&quot;/&gt;&lt;Property name=&quot;zoomanglefull&quot; type=&quot;real&quot; value=&quot;12.759467124938965&quot;/&gt;&lt;Property name=&quot;forcenoviewscaling&quot; type=&quot;bool&quot; value=&quot;off&quot;/&gt;&lt;Property name=&quot;viewscaletype&quot; type=&quot;group&quot; value=&quot;none&quot;/&gt;&lt;Property name=&quot;autocontext&quot; type=&quot;group&quot; value=&quot;isotropic&quot;/&gt;&lt;Property name=&quot;autoupdate&quot; type=&quot;bool&quot; value=&quot;off&quot;/&gt;&lt;Property name=&quot;xweight&quot; type=&quot;real&quot; value=&quot;1&quot;/&gt;&lt;Property name=&quot;yweight&quot; type=&quot;real&quot; value=&quot;1&quot;/&gt;&lt;Property name=&quot;zweight&quot; type=&quot;real&quot; value=&quot;1&quot;/&gt;&lt;Property name=&quot;xscale&quot; type=&quot;real&quot; value=&quot;1&quot;/&gt;&lt;Property name=&quot;yscale&quot; type=&quot;real&quot; value=&quot;1&quot;/&gt;&lt;Property name=&quot;zscale&quot; type=&quot;real&quot; value=&quot;1&quot;/&gt;&lt;Property name=&quot;position&quot; type=&quot;realarray&quot; value=&quot;-0.4756394922733307, -0.6341860294342041, 0.5406395196914673&quot;/&gt;&lt;Property name=&quot;target&quot; type=&quot;realarray&quot; value=&quot;0, 0, 0.06499996781349182&quot;/&gt;&lt;Property name=&quot;up&quot; type=&quot;realarray&quot; value=&quot;0.3086974620819092, 0.4115966260433197, 0.8574929237365723&quot;/&gt;&lt;Property name=&quot;rotationpoint&quot; type=&quot;realarray&quot; value=&quot;0, 0, 0.06499999761581421&quot;/&gt;&lt;Property name=&quot;viewoffset&quot; type=&quot;realarray&quot; value=&quot;-0.0015446298529991807, -0.002634813543409109&quot;/&gt;&lt;Property name=&quot;manualgrid&quot; type=&quot;group&quot; value=&quot;off&quot;/&gt;&lt;Property name=&quot;xspacing&quot; type=&quot;real&quot; value=&quot;1&quot;/&gt;&lt;Property name=&quot;yspacing&quot; type=&quot;real&quot; value=&quot;1&quot;/&gt;&lt;Property name=&quot;z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zextra&quot; type=&quot;realarray&quot; value=&quot;&quot;/&gt;&lt;Property name=&quot;zextra_vector_method&quot; type=&quot;string&quot; value=&quot;step&quot;/&gt;&lt;Property name=&quot;zextra_vector_start&quot; type=&quot;string&quot; value=&quot;&quot;/&gt;&lt;Property name=&quot;zextra_vector_stop&quot; type=&quot;string&quot; value=&quot;&quot;/&gt;&lt;Property name=&quot;zextra_vector_step&quot; type=&quot;string&quot; value=&quot;&quot;/&gt;&lt;Property name=&quot;zextra_vector_numvalues&quot; type=&quot;string&quot; value=&quot;&quot;/&gt;&lt;Property name=&quot;zextra_vector_function&quot; type=&quot;string&quot; value=&quot;none&quot;/&gt;&lt;Property name=&quot;zextra_vector_interval&quot; type=&quot;string&quot; value=&quot;octave&quot;/&gt;&lt;Property name=&quot;zextra_vector_freqperdec&quot; type=&quot;string&quot; value=&quot;&quot;/&gt;&lt;Property name=&quot;canvassizedip&quot; type=&quot;realarray&quot; value=&quot;458, 467&quot;/&gt;&lt;Property name=&quot;renderareasizedip&quot; type=&quot;realarray&quot; value=&quot;458, 467&quot;/&gt;&lt;/PropSet&gt;&lt;PropSet id=&quot;axis&quot;/&gt;&lt;PropSet id=&quot;clip&quot;/&gt;&lt;PropSet id=&quot;table&quot;/&gt;&lt;UpdateTimeStamp&gt;Sep 27, 2023, 9:44:04 PM&lt;/UpdateTimeStamp&gt;&lt;/Root&gt;"/>
</p:tagLst>
</file>

<file path=ppt/tags/tag4.xml><?xml version="1.0" encoding="utf-8"?>
<p:tagLst xmlns:p="http://schemas.openxmlformats.org/presentationml/2006/main" xmlns:r="http://schemas.openxmlformats.org/officeDocument/2006/relationships" xmlns:a="http://schemas.openxmlformats.org/drawingml/2006/main">
  <p:tag name="COMSOL LIVELINK TAG" val="&lt;!-- &#10;PropSet elements are populated with properties elements in format &lt;Property name=&quot;&quot; value=&quot;&quot; type=&quot;&quot;/&gt;&#10;LinkType element has either Image, or Table as value.&#10;--&gt;&lt;Root completeVersion=&quot;6.1.0.x&quot; formatVersion=&quot;2.0.0.0&quot; version=&quot;6.2.0.257&quot;&gt;&lt;VersionInformation&gt;&lt;Version&gt;1&lt;/Version&gt;&lt;/VersionInformation&gt;&lt;Entity&gt;/result/feature/pg5&lt;/Entity&gt;&lt;Tag&gt;pg5&lt;/Tag&gt;&lt;Node&gt;Results &amp;gt; Concentration over time.&lt;/Node&gt;&lt;LinkType&gt;Image&lt;/LinkType&gt;&lt;ModelLink directoryType=&quot;none&quot;&gt;H:\hub\root\build\main\daily\test\tapplications\Porous_Media_Flow_Module\Solute_Transport\ceramic_water_filter.mph&lt;/ModelLink&gt;&lt;LocalPath&gt;ceramic_water_filter.mph&lt;/LocalPath&gt;&lt;SDim&gt;1&lt;/SDim&gt;&lt;Locked&gt;false&lt;/Locked&gt;&lt;PropSet id=&quot;image&quot;&gt;&lt;Property name=&quot;view&quot; type=&quot;reference&quot; value=&quot;auto&quot;/&gt;&lt;Property name=&quot;animating&quot; type=&quot;bool&quot; value=&quot;off&quot;/&gt;&lt;Property name=&quot;isclientfile&quot; type=&quot;bool&quot; value=&quot;on&quot;/&gt;&lt;Property name=&quot;isforreport&quot; type=&quot;bool&quot; value=&quot;on&quot;/&gt;&lt;Property name=&quot;size&quot; type=&quot;string&quot; value=&quot;presentation&quot;/&gt;&lt;Property name=&quot;hiddensize&quot; type=&quot;group&quot; value=&quot;manual&quot;/&gt;&lt;Property name=&quot;unit&quot; type=&quot;group&quot; value=&quot;px&quot;/&gt;&lt;Property name=&quot;lockratio&quot; type=&quot;bool&quot; value=&quot;off&quot;/&gt;&lt;Property name=&quot;aspectratio&quot; type=&quot;real&quot; value=&quot;1&quot;/&gt;&lt;Property name=&quot;width&quot; type=&quot;real&quot; value=&quot;2160&quot;/&gt;&lt;Property name=&quot;height&quot; type=&quot;real&quot; value=&quot;1620&quot;/&gt;&lt;Property name=&quot;resolution&quot; type=&quot;integer&quot; value=&quot;300&quot;/&gt;&lt;Property name=&quot;sizedesc&quot; type=&quot;string&quot; value=&quot;183 x 137 mm&quot;/&gt;&lt;Property name=&quot;widthpx&quot; type=&quot;integer&quot; value=&quot;0&quot;/&gt;&lt;Property name=&quot;heightpx&quot; type=&quot;integer&quot; value=&quot;0&quot;/&gt;&lt;Property name=&quot;widthexact&quot; type=&quot;real&quot; value=&quot;0&quot;/&gt;&lt;Property name=&quot;heightexact&quot; type=&quot;real&quot; value=&quot;0&quot;/&gt;&lt;Property name=&quot;exactstored&quot; type=&quot;bool&quot; value=&quot;off&quot;/&gt;&lt;Property name=&quot;usage&quot; type=&quot;group&quot; value=&quot;tree&quot;/&gt;&lt;Property name=&quot;zoomextents&quot; type=&quot;bool&quot; value=&quot;on&quot;/&gt;&lt;Property name=&quot;antialias&quot; type=&quot;bool&quot; value=&quot;on&quot;/&gt;&lt;Property name=&quot;screenwidthpx&quot; type=&quot;integer&quot; value=&quot;0&quot;/&gt;&lt;Property name=&quot;screenheightpx&quot; type=&quot;integer&quot; value=&quot;0&quot;/&gt;&lt;Property name=&quot;linkpossible&quot; type=&quot;bool&quot; value=&quot;on&quot;/&gt;&lt;Property name=&quot;heightmultiple&quot; type=&quot;integer&quot; value=&quot;1&quot;/&gt;&lt;Property name=&quot;zoomlevel&quot; type=&quot;integer&quot; value=&quot;0&quot;/&gt;&lt;Property name=&quot;saveepscopy&quot; type=&quot;bool&quot; value=&quot;off&quot;/&gt;&lt;Property name=&quot;resizefactor&quot; type=&quot;integer&quot; value=&quot;1&quot;/&gt;&lt;Property name=&quot;saveprefs&quot; type=&quot;bool&quot; value=&quot;off&quot;/&gt;&lt;Property name=&quot;decorationscale&quot; type=&quot;real&quot; value=&quot;1&quot;/&gt;&lt;Property name=&quot;clearfilenameafterwards&quot; type=&quot;bool&quot; value=&quot;off&quot;/&gt;&lt;Property name=&quot;allowlinked&quot; type=&quot;bool&quot; value=&quot;on&quot;/&gt;&lt;Property name=&quot;allowpaste&quot; type=&quot;group&quot; value=&quot;on&quot;/&gt;&lt;Property name=&quot;target&quot; type=&quot;group&quot; value=&quot;linked&quot;/&gt;&lt;Property name=&quot;imagetype&quot; type=&quot;group&quot; value=&quot;png&quot;/&gt;&lt;Property name=&quot;alwaysask&quot; type=&quot;bool&quot; value=&quot;off&quot;/&gt;&lt;Property name=&quot;addsuffix&quot; type=&quot;bool&quot; value=&quot;off&quot;/&gt;&lt;Property name=&quot;alloweps&quot; type=&quot;bool&quot; value=&quot;on&quot;/&gt;&lt;Property name=&quot;allowgltf&quot; type=&quot;bool&quot; value=&quot;off&quot;/&gt;&lt;Property name=&quot;lastwrittenfile&quot; type=&quot;string&quot; value=&quot;&quot;/&gt;&lt;Property name=&quot;lastfiletype&quot; type=&quot;string&quot; value=&quot;png&quot;/&gt;&lt;Property name=&quot;context&quot; type=&quot;group&quot; value=&quot;report&quot;/&gt;&lt;Property name=&quot;clusterrootonly&quot; type=&quot;bool&quot; value=&quot;on&quot;/&gt;&lt;Property name=&quot;layoutmode&quot; type=&quot;group&quot; value=&quot;image&quot;/&gt;&lt;Property name=&quot;sdim&quot; type=&quot;group&quot; value=&quot;1&quot;/&gt;&lt;Property name=&quot;options1d&quot; type=&quot;group&quot; value=&quot;on&quot;/&gt;&lt;Property name=&quot;title1d&quot; type=&quot;bool&quot; value=&quot;on&quot;/&gt;&lt;Property name=&quot;legend1d&quot; type=&quot;bool&quot; value=&quot;on&quot;/&gt;&lt;Property name=&quot;axes1d&quot; type=&quot;bool&quot; value=&quot;on&quot;/&gt;&lt;Property name=&quot;showgrid&quot; type=&quot;bool&quot; value=&quot;on&quot;/&gt;&lt;Property name=&quot;logo1d&quot; type=&quot;bool&quot; value=&quot;off&quot;/&gt;&lt;Property name=&quot;fontsize&quot; type=&quot;integer&quot; value=&quot;10&quot;/&gt;&lt;Property name=&quot;colortheme&quot; type=&quot;string&quot; value=&quot;globaltheme&quot;/&gt;&lt;Property name=&quot;background&quot; type=&quot;group&quot; value=&quot;transparent&quot;/&gt;&lt;Property name=&quot;lockview&quot; type=&quot;string&quot; value=&quot;on&quot;/&gt;&lt;Property name=&quot;linkedinfo&quot; type=&quot;string&quot; value=&quot;&quot;/&gt;&lt;/PropSet&gt;&lt;PropSet id=&quot;view&quot;&gt;&lt;Property name=&quot;axislimits&quot; type=&quot;group&quot; value=&quot;off&quot;/&gt;&lt;Property name=&quot;xmin&quot; type=&quot;real&quot; value=&quot;-2.096502189922716&quot;/&gt;&lt;Property name=&quot;xmax&quot; type=&quot;real&quot; value=&quot;122.09650218992272&quot;/&gt;&lt;Property name=&quot;ymin&quot; type=&quot;real&quot; value=&quot;-0.02847588637786296&quot;/&gt;&lt;Property name=&quot;ymax&quot; type=&quot;real&quot; value=&quot;1.0258413134425157&quot;/&gt;&lt;Property name=&quot;showsecaxislimit&quot; type=&quot;group&quot; value=&quot;off&quot;/&gt;&lt;Property name=&quot;yminsec&quot; type=&quot;real&quot; value=&quot;-1&quot;/&gt;&lt;Property name=&quot;ymaxsec&quot; type=&quot;real&quot; value=&quot;1&quot;/&gt;&lt;Property name=&quot;preserveaspect&quot; type=&quot;bool&quot; value=&quot;off&quot;/&gt;&lt;Property name=&quot;xlog&quot; type=&quot;bool&quot; value=&quot;off&quot;/&gt;&lt;Property name=&quot;ylog&quot; type=&quot;bool&quot; value=&quot;off&quot;/&gt;&lt;Property name=&quot;showsecylog&quot; type=&quot;group&quot; value=&quot;off&quot;/&gt;&lt;Property name=&quot;ylogsec&quot; type=&quot;bool&quot; value=&quot;off&quot;/&gt;&lt;Property name=&quot;showgrid&quot; type=&quot;group&quot; value=&quot;on&quot;/&gt;&lt;Property name=&quot;showmanualgrid&quot; type=&quot;group&quot; value=&quot;on&quot;/&gt;&lt;Property name=&quot;manualgrid&quot; type=&quot;group&quot; value=&quot;off&quot;/&gt;&lt;Property name=&quot;showxspacing&quot; type=&quot;group&quot; value=&quot;on&quot;/&gt;&lt;Property name=&quot;xspacing&quot; type=&quot;real&quot; value=&quot;1&quot;/&gt;&lt;Property name=&quot;showyspacing&quot; type=&quot;group&quot; value=&quot;on&quot;/&gt;&lt;Property name=&quot;yspacing&quot; type=&quot;real&quot; value=&quot;1&quot;/&gt;&lt;Property name=&quot;showsecyspacing&quot; type=&quot;group&quot; value=&quot;off&quot;/&gt;&lt;Property name=&quot;ysecspacing&quot; type=&quot;real&quot; value=&quot;1&quot;/&gt;&lt;Property name=&quot;xextra&quot; type=&quot;realarray&quot; value=&quot;&quot;/&gt;&lt;Property name=&quot;xextra_vector_method&quot; type=&quot;string&quot; value=&quot;step&quot;/&gt;&lt;Property name=&quot;xextra_vector_start&quot; type=&quot;string&quot; value=&quot;&quot;/&gt;&lt;Property name=&quot;xextra_vector_stop&quot; type=&quot;string&quot; value=&quot;&quot;/&gt;&lt;Property name=&quot;xextra_vector_step&quot; type=&quot;string&quot; value=&quot;&quot;/&gt;&lt;Property name=&quot;xextra_vector_numvalues&quot; type=&quot;string&quot; value=&quot;&quot;/&gt;&lt;Property name=&quot;xextra_vector_function&quot; type=&quot;string&quot; value=&quot;none&quot;/&gt;&lt;Property name=&quot;xextra_vector_interval&quot; type=&quot;string&quot; value=&quot;octave&quot;/&gt;&lt;Property name=&quot;xextra_vector_freqperdec&quot; type=&quot;string&quot; value=&quot;&quot;/&gt;&lt;Property name=&quot;yextra&quot; type=&quot;realarray&quot; value=&quot;&quot;/&gt;&lt;Property name=&quot;yextra_vector_method&quot; type=&quot;string&quot; value=&quot;step&quot;/&gt;&lt;Property name=&quot;yextra_vector_start&quot; type=&quot;string&quot; value=&quot;&quot;/&gt;&lt;Property name=&quot;yextra_vector_stop&quot; type=&quot;string&quot; value=&quot;&quot;/&gt;&lt;Property name=&quot;yextra_vector_step&quot; type=&quot;string&quot; value=&quot;&quot;/&gt;&lt;Property name=&quot;yextra_vector_numvalues&quot; type=&quot;string&quot; value=&quot;&quot;/&gt;&lt;Property name=&quot;yextra_vector_function&quot; type=&quot;string&quot; value=&quot;none&quot;/&gt;&lt;Property name=&quot;yextra_vector_interval&quot; type=&quot;string&quot; value=&quot;octave&quot;/&gt;&lt;Property name=&quot;yextra_vector_freqperdec&quot; type=&quot;string&quot; value=&quot;&quot;/&gt;&lt;Property name=&quot;showsecyextra&quot; type=&quot;group&quot; value=&quot;off&quot;/&gt;&lt;Property name=&quot;ysecextra&quot; type=&quot;realarray&quot; value=&quot;&quot;/&gt;&lt;Property name=&quot;ysecextra_vector_method&quot; type=&quot;string&quot; value=&quot;step&quot;/&gt;&lt;Property name=&quot;ysecextra_vector_start&quot; type=&quot;string&quot; value=&quot;&quot;/&gt;&lt;Property name=&quot;ysecextra_vector_stop&quot; type=&quot;string&quot; value=&quot;&quot;/&gt;&lt;Property name=&quot;ysecextra_vector_step&quot; type=&quot;string&quot; value=&quot;&quot;/&gt;&lt;Property name=&quot;ysecextra_vector_numvalues&quot; type=&quot;string&quot; value=&quot;&quot;/&gt;&lt;Property name=&quot;ysecextra_vector_function&quot; type=&quot;string&quot; value=&quot;none&quot;/&gt;&lt;Property name=&quot;ysecextra_vector_interval&quot; type=&quot;string&quot; value=&quot;octave&quot;/&gt;&lt;Property name=&quot;ysecextra_vector_freqperdec&quot; type=&quot;string&quot; value=&quot;&quot;/&gt;&lt;/PropSet&gt;&lt;PropSet id=&quot;camera&quot;/&gt;&lt;PropSet id=&quot;axis&quot;/&gt;&lt;PropSet id=&quot;clip&quot;/&gt;&lt;PropSet id=&quot;table&quot;/&gt;&lt;UpdateTimeStamp&gt;Sep 27, 2023, 9:44:16 PM&lt;/UpdateTimeStamp&gt;&lt;/Root&gt;"/>
</p:tagLst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2023-09-27T19:44:22Z</dcterms:created>
  <dc:creator>COMSOL</dc:creator>
  <cp:lastModifiedBy>COMSOL</cp:lastModifiedBy>
  <dcterms:modified xsi:type="dcterms:W3CDTF">2023-09-27T19:44:22Z</dcterms:modified>
  <cp:revision>1</cp:revision>
  <dc:title>Ceramic Water Filter with Activated Carbon Core</dc:title>
</cp:coreProperties>
</file>