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1" r:id="rId4"/>
    <p:sldId id="270" r:id="rId5"/>
    <p:sldId id="268" r:id="rId6"/>
    <p:sldId id="260" r:id="rId7"/>
    <p:sldId id="272" r:id="rId8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1"/>
    </p:embeddedFont>
    <p:embeddedFont>
      <p:font typeface="Lato" panose="020F0502020204030203" pitchFamily="34" charset="0"/>
      <p:regular r:id="rId12"/>
      <p:bold r:id="rId13"/>
      <p:italic r:id="rId14"/>
      <p:boldItalic r:id="rId15"/>
    </p:embeddedFont>
    <p:embeddedFont>
      <p:font typeface="Lato Black" panose="020F0A02020204030203" pitchFamily="34" charset="0"/>
      <p:bold r:id="rId16"/>
      <p:italic r:id="rId17"/>
      <p:boldItalic r:id="rId18"/>
    </p:embeddedFont>
    <p:embeddedFont>
      <p:font typeface="Lato Light" panose="020F0302020204030203" pitchFamily="34" charset="0"/>
      <p:regular r:id="rId19"/>
      <p: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46F2B7-6606-654F-89BC-FF8C03880BB5}">
          <p14:sldIdLst>
            <p14:sldId id="257"/>
            <p14:sldId id="258"/>
            <p14:sldId id="261"/>
            <p14:sldId id="270"/>
            <p14:sldId id="268"/>
            <p14:sldId id="26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F19986"/>
    <a:srgbClr val="C3D7E5"/>
    <a:srgbClr val="C3D2E6"/>
    <a:srgbClr val="C8D7E5"/>
    <a:srgbClr val="CDD7E5"/>
    <a:srgbClr val="C9D5D9"/>
    <a:srgbClr val="D2DDE2"/>
    <a:srgbClr val="D9E5F0"/>
    <a:srgbClr val="CAD4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345" autoAdjust="0"/>
  </p:normalViewPr>
  <p:slideViewPr>
    <p:cSldViewPr>
      <p:cViewPr varScale="1">
        <p:scale>
          <a:sx n="103" d="100"/>
          <a:sy n="103" d="100"/>
        </p:scale>
        <p:origin x="706" y="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4/24/2024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4/24/2024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82700"/>
            <a:ext cx="8062912" cy="2139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3441700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504" y="3441700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504" y="3714750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53133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5313362" cy="3162300"/>
          </a:xfrm>
          <a:prstGeom prst="rect">
            <a:avLst/>
          </a:prstGeom>
        </p:spPr>
        <p:txBody>
          <a:bodyPr lIns="0"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6066BEB-7D2D-5A43-9F67-5650CF5696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92008" y="4629150"/>
            <a:ext cx="2523392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2949575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2949575" cy="31623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AFD1F65-F171-7645-9310-3848480AA1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14800" y="46291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19150"/>
            <a:ext cx="2949575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19250"/>
            <a:ext cx="2949575" cy="31623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530032C-BEDF-DA40-8660-8F9EF489DC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14800" y="46291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374223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croped GUI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D31936-C3F8-4543-8C3C-56E4DA99C47C}"/>
              </a:ext>
            </a:extLst>
          </p:cNvPr>
          <p:cNvSpPr/>
          <p:nvPr userDrawn="1"/>
        </p:nvSpPr>
        <p:spPr>
          <a:xfrm>
            <a:off x="0" y="-19050"/>
            <a:ext cx="9144000" cy="3619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143000" y="971550"/>
            <a:ext cx="7699124" cy="4330757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[Full] GUI image only (crop off the bottom a little)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6800" y="115217"/>
            <a:ext cx="5410200" cy="326781"/>
          </a:xfrm>
          <a:prstGeom prst="rect">
            <a:avLst/>
          </a:prstGeom>
        </p:spPr>
        <p:txBody>
          <a:bodyPr lIns="91440" anchor="t">
            <a:normAutofit/>
          </a:bodyPr>
          <a:lstStyle>
            <a:lvl1pPr>
              <a:defRPr sz="1000" b="1" i="0">
                <a:solidFill>
                  <a:schemeClr val="accent2"/>
                </a:solidFill>
                <a:latin typeface="Lato Black" panose="020F0502020204030203" pitchFamily="34" charset="77"/>
              </a:defRPr>
            </a:lvl1pPr>
          </a:lstStyle>
          <a:p>
            <a:r>
              <a:rPr lang="en-US" dirty="0"/>
              <a:t>ALL CAPS SMALL TITLE***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E75701-0E22-4B4A-8AA4-6D0F867616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5DBF44-D76D-FF41-BCD4-B3E4748860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05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UI image, Title,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0" y="1047750"/>
            <a:ext cx="37338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1058" y="436766"/>
            <a:ext cx="5872941" cy="4706734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0150"/>
            <a:ext cx="2417762" cy="15240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3028950"/>
            <a:ext cx="2417762" cy="16764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4966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UI image, Title, 2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2" y="2881010"/>
            <a:ext cx="1634721" cy="685801"/>
          </a:xfrm>
          <a:solidFill>
            <a:schemeClr val="tx2"/>
          </a:solidFill>
        </p:spPr>
        <p:txBody>
          <a:bodyPr lIns="274320" tIns="137160" rIns="137160" bIns="45720" anchor="b" anchorCtr="0">
            <a:noAutofit/>
          </a:bodyPr>
          <a:lstStyle>
            <a:lvl1pPr marL="0" indent="0">
              <a:buNone/>
              <a:defRPr sz="12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3562351"/>
            <a:ext cx="1634721" cy="1295400"/>
          </a:xfrm>
          <a:solidFill>
            <a:schemeClr val="tx2"/>
          </a:solidFill>
        </p:spPr>
        <p:txBody>
          <a:bodyPr lIns="274320" tIns="45720" rIns="13716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1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634717" y="2881010"/>
            <a:ext cx="1634721" cy="685801"/>
          </a:xfrm>
          <a:solidFill>
            <a:schemeClr val="tx2"/>
          </a:solidFill>
        </p:spPr>
        <p:txBody>
          <a:bodyPr lIns="137160" tIns="137160" rIns="274320" bIns="45720" anchor="b" anchorCtr="0">
            <a:noAutofit/>
          </a:bodyPr>
          <a:lstStyle>
            <a:lvl1pPr marL="0" indent="0">
              <a:buNone/>
              <a:defRPr sz="12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634717" y="3562351"/>
            <a:ext cx="1634721" cy="1295400"/>
          </a:xfrm>
          <a:solidFill>
            <a:schemeClr val="tx2"/>
          </a:solidFill>
        </p:spPr>
        <p:txBody>
          <a:bodyPr lIns="137160" tIns="45720" rIns="274320" bIns="13716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1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1058" y="436766"/>
            <a:ext cx="5872941" cy="4706734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1001132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4400" y="742950"/>
            <a:ext cx="2971801" cy="440055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180" y="1009650"/>
            <a:ext cx="422402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234180" y="2190750"/>
            <a:ext cx="422402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2109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GUI image, Title, Subtitle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0" y="2603500"/>
            <a:ext cx="9144000" cy="2539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62000" y="742950"/>
            <a:ext cx="3124200" cy="440055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6350" indent="0"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179" y="1009650"/>
            <a:ext cx="4355321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234180" y="2960014"/>
            <a:ext cx="2103120" cy="174311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34180" y="2603499"/>
            <a:ext cx="210312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6501852" y="2960014"/>
            <a:ext cx="2086869" cy="174311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501852" y="2603499"/>
            <a:ext cx="2087648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216F9D-0A18-0D45-88C3-02BB594F532D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532434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text, 1 image, 2 subtitles with body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276600" y="438149"/>
            <a:ext cx="5867400" cy="4267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75214" y="433531"/>
            <a:ext cx="5944986" cy="42672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Content slide for product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766560" y="285750"/>
            <a:ext cx="1920240" cy="1295400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66560" y="2647950"/>
            <a:ext cx="1920240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66560" y="1583327"/>
            <a:ext cx="1920240" cy="106462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766560" y="3562351"/>
            <a:ext cx="1920240" cy="129539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645178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text, 1 image, 2 subtitles with body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276600" y="438149"/>
            <a:ext cx="5867400" cy="4267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275214" y="433531"/>
            <a:ext cx="5944986" cy="42672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66560" y="2878462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66560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746172" y="2878462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746172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 (no bullets)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BEB5B93-0024-7142-918B-08276C405FC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638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503" y="4267777"/>
            <a:ext cx="1837944" cy="3492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503" y="4540827"/>
            <a:ext cx="1837944" cy="45319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1 image, 2 subtitles with body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222885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22885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1100"/>
            <a:ext cx="4572000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400800" y="285750"/>
            <a:ext cx="2196352" cy="1295400"/>
          </a:xfrm>
          <a:solidFill>
            <a:schemeClr val="tx2"/>
          </a:solidFill>
        </p:spPr>
        <p:txBody>
          <a:bodyPr lIns="137160" tIns="137160" rIns="9144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00800" y="2647950"/>
            <a:ext cx="2196352" cy="9144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1583327"/>
            <a:ext cx="2196352" cy="1064623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400800" y="3562350"/>
            <a:ext cx="2196352" cy="1574620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DF43F1-1BE8-FB45-B35F-B0C76E6E80D7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735178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option for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222885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81100"/>
            <a:ext cx="3429001" cy="8001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336774" y="1047749"/>
            <a:ext cx="4343400" cy="93345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ONLY 2-3 lines max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22885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C9FBA76-EC57-5B44-B1FE-EAEF7BA59C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022" y="4854151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Short  caption in this style only if necessary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01E1EC-B975-014E-8E66-21D00AC155D1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751600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4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5908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908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47155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383459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1270"/>
            <a:ext cx="91440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73810"/>
            <a:ext cx="7467600" cy="879516"/>
          </a:xfrm>
          <a:prstGeom prst="rect">
            <a:avLst/>
          </a:prstGeom>
          <a:solidFill>
            <a:schemeClr val="tx2"/>
          </a:solidFill>
        </p:spPr>
        <p:txBody>
          <a:bodyPr lIns="548640" rIns="137160" bIns="13716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90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Image, Title, 4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9144000" cy="291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5908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908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47155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383459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465021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3828066"/>
            <a:ext cx="1920240" cy="1069692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AE7833-1F13-1049-9DAF-FBC22A380B2E}"/>
              </a:ext>
            </a:extLst>
          </p:cNvPr>
          <p:cNvSpPr/>
          <p:nvPr userDrawn="1"/>
        </p:nvSpPr>
        <p:spPr>
          <a:xfrm>
            <a:off x="0" y="293571"/>
            <a:ext cx="4038600" cy="29639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314A6A-139E-B045-A7B0-62EE8C195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64D7F7-BB88-854E-82C8-FA0A21E4A8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038600" y="-1270"/>
            <a:ext cx="5105400" cy="2915920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98038E-301F-8A4C-BE5E-97E84379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7041"/>
            <a:ext cx="4038600" cy="2056109"/>
          </a:xfrm>
          <a:prstGeom prst="rect">
            <a:avLst/>
          </a:prstGeom>
          <a:noFill/>
        </p:spPr>
        <p:txBody>
          <a:bodyPr lIns="548640" rIns="365760" bIns="4572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BC1F31E-85D9-5E4B-9BA9-85B4AD8EDEE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0" y="2349680"/>
            <a:ext cx="4038600" cy="907869"/>
          </a:xfrm>
          <a:noFill/>
        </p:spPr>
        <p:txBody>
          <a:bodyPr lIns="548640" tIns="45720" rIns="18288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body copy here</a:t>
            </a:r>
          </a:p>
        </p:txBody>
      </p:sp>
    </p:spTree>
    <p:extLst>
      <p:ext uri="{BB962C8B-B14F-4D97-AF65-F5344CB8AC3E}">
        <p14:creationId xmlns:p14="http://schemas.microsoft.com/office/powerpoint/2010/main" val="895566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, Title, up to 6 subtitles with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0" y="0"/>
            <a:ext cx="43434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 userDrawn="1"/>
        </p:nvSpPr>
        <p:spPr>
          <a:xfrm>
            <a:off x="0" y="742950"/>
            <a:ext cx="4577080" cy="111711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724400" y="373270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724400" y="409574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858000" y="372617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858000" y="408921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724400" y="231030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724400" y="267334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58000" y="230377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858000" y="266681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724400" y="91838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724400" y="128142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858000" y="911854"/>
            <a:ext cx="1920240" cy="356515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858000" y="1274899"/>
            <a:ext cx="1920240" cy="889435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5CD9F75-76C2-2A47-880F-C009597967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0DE0E9-8C99-4D46-8B07-92DD1F616E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5080" y="0"/>
            <a:ext cx="4343400" cy="5144770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2950"/>
            <a:ext cx="4572000" cy="111711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BD05A2-B42C-BE44-965E-7F053542FD06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5661071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with 2 subtitle + body text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7695A3-DB90-DE48-AAFB-C8FD0D1921BE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685800" y="1574619"/>
            <a:ext cx="8077200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5800" y="1574619"/>
            <a:ext cx="8077200" cy="356888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0363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570363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42EB25-D658-9942-9DB4-E2923B92DF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53200" y="4705350"/>
            <a:ext cx="2133600" cy="304800"/>
          </a:xfrm>
        </p:spPr>
        <p:txBody>
          <a:bodyPr>
            <a:normAutofit/>
          </a:bodyPr>
          <a:lstStyle>
            <a:lvl1pPr marL="0" indent="0" algn="r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 but stay on the right side)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7CB46-B20E-E64B-A5F3-5BBCD7834F0A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242220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list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 userDrawn="1"/>
        </p:nvSpPr>
        <p:spPr>
          <a:xfrm>
            <a:off x="5984631" y="0"/>
            <a:ext cx="3159369" cy="26479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0" y="0"/>
            <a:ext cx="5867400" cy="26479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0" y="-1"/>
            <a:ext cx="5867400" cy="264795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5984631" y="0"/>
            <a:ext cx="3159368" cy="264795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EB2B3C0-BE3D-C642-9655-D583015F60A2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0" y="3505198"/>
            <a:ext cx="7924799" cy="1276351"/>
          </a:xfrm>
          <a:prstGeom prst="rect">
            <a:avLst/>
          </a:prstGeom>
        </p:spPr>
        <p:txBody>
          <a:bodyPr lIns="0"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 simple list all in second level bullets in two columns or a short statement no bullets is what this space is meant for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54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subtitle + body text, 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2648EAF-8AF0-9F4C-BC6F-40C4FE897DB7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DE880E-D4F2-E340-948C-FA17EE464C92}"/>
              </a:ext>
            </a:extLst>
          </p:cNvPr>
          <p:cNvSpPr/>
          <p:nvPr userDrawn="1"/>
        </p:nvSpPr>
        <p:spPr>
          <a:xfrm>
            <a:off x="4709162" y="1428751"/>
            <a:ext cx="3657600" cy="3714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0536AE-01BB-8045-A38A-303A59E98089}"/>
              </a:ext>
            </a:extLst>
          </p:cNvPr>
          <p:cNvSpPr/>
          <p:nvPr userDrawn="1"/>
        </p:nvSpPr>
        <p:spPr>
          <a:xfrm>
            <a:off x="467497" y="1428751"/>
            <a:ext cx="3657600" cy="3714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428751"/>
            <a:ext cx="3657600" cy="371475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4709162" y="1428751"/>
            <a:ext cx="3657600" cy="371475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514600" y="280035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514600" y="348615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756265" y="280035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756265" y="348615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779D5A6B-338A-F24D-A1D4-D3D1F6AE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476EDB-7F87-6E4A-ABA7-A90079C262B4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4168393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 with subtitle + body text, Titl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D01008-E090-374B-937A-7AF9D65FE376}"/>
              </a:ext>
            </a:extLst>
          </p:cNvPr>
          <p:cNvSpPr/>
          <p:nvPr userDrawn="1"/>
        </p:nvSpPr>
        <p:spPr>
          <a:xfrm>
            <a:off x="6248400" y="1574619"/>
            <a:ext cx="2895600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A19ABD-8F20-9948-B84A-E38FAEDBE435}"/>
              </a:ext>
            </a:extLst>
          </p:cNvPr>
          <p:cNvSpPr/>
          <p:nvPr userDrawn="1"/>
        </p:nvSpPr>
        <p:spPr>
          <a:xfrm>
            <a:off x="0" y="1574619"/>
            <a:ext cx="5527431" cy="35688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0" y="1574619"/>
            <a:ext cx="5527431" cy="3568881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901694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901694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248400" y="1574619"/>
            <a:ext cx="2895600" cy="3568881"/>
          </a:xfrm>
          <a:noFill/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4EFE6318-65F6-574E-A6AF-2B00B6294C16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014857" y="2883080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01D9D084-191F-4748-95AA-C449BC46204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014857" y="3568881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20F225D-F840-704E-90D0-82590E47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BB7BB-A57D-6A42-A8EF-2733338AD4C1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9270923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3347728"/>
            <a:ext cx="9144000" cy="1795772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697856"/>
            <a:ext cx="4023360" cy="108369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428750"/>
            <a:ext cx="4023360" cy="19093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3341340"/>
            <a:ext cx="40233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F462960-F6E0-1F47-9992-B0808AB8B3DB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4722974" y="3697856"/>
            <a:ext cx="4023360" cy="108369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AD116F9F-6368-7345-A08A-884ECE8BF88F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722974" y="1428750"/>
            <a:ext cx="4023360" cy="1909396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16A9DCB3-1BC9-EA4E-B87A-4380F9F9DF2F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722974" y="3341340"/>
            <a:ext cx="40233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DE7F42C-D2D9-4642-9E56-0728CC909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D79798-99E3-D349-B3AD-A90199B5D738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2454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282700"/>
            <a:ext cx="8062912" cy="2139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0200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0200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7266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7266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5288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359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, Title, limi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8F918A-EF77-FD4D-BE1F-C758B655E4B1}"/>
              </a:ext>
            </a:extLst>
          </p:cNvPr>
          <p:cNvSpPr/>
          <p:nvPr userDrawn="1"/>
        </p:nvSpPr>
        <p:spPr>
          <a:xfrm>
            <a:off x="3671415" y="302683"/>
            <a:ext cx="2566988" cy="1536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198B12-F0DC-FC40-A343-A79509F228C4}"/>
              </a:ext>
            </a:extLst>
          </p:cNvPr>
          <p:cNvSpPr/>
          <p:nvPr userDrawn="1"/>
        </p:nvSpPr>
        <p:spPr>
          <a:xfrm>
            <a:off x="3671415" y="1929468"/>
            <a:ext cx="2566988" cy="3214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BC1452-772F-BB4B-94B4-41012A92321B}"/>
              </a:ext>
            </a:extLst>
          </p:cNvPr>
          <p:cNvSpPr/>
          <p:nvPr userDrawn="1"/>
        </p:nvSpPr>
        <p:spPr>
          <a:xfrm>
            <a:off x="6339590" y="0"/>
            <a:ext cx="2566988" cy="3214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671415" y="302684"/>
            <a:ext cx="2566988" cy="153670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339590" y="0"/>
            <a:ext cx="2566988" cy="3214032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671415" y="1929116"/>
            <a:ext cx="2566988" cy="3214031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89DF55-FF69-934F-BC9B-AA09EC400408}"/>
              </a:ext>
            </a:extLst>
          </p:cNvPr>
          <p:cNvSpPr txBox="1">
            <a:spLocks/>
          </p:cNvSpPr>
          <p:nvPr userDrawn="1"/>
        </p:nvSpPr>
        <p:spPr>
          <a:xfrm>
            <a:off x="457200" y="1276350"/>
            <a:ext cx="2417762" cy="800100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Content slide for product 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1" y="2076450"/>
            <a:ext cx="2417762" cy="270510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 keep it short!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39590" y="3333751"/>
            <a:ext cx="2271010" cy="4572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39590" y="3790951"/>
            <a:ext cx="2271010" cy="10667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784850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77864E-1883-FB4A-BFFB-8AB6E7F64745}"/>
              </a:ext>
            </a:extLst>
          </p:cNvPr>
          <p:cNvSpPr/>
          <p:nvPr userDrawn="1"/>
        </p:nvSpPr>
        <p:spPr>
          <a:xfrm>
            <a:off x="381000" y="49339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2192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12192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E63FEF0-55B6-114F-A6B3-FE428535D08B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33249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0767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0767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DBF2A4A-AD2B-F046-A13E-2CC51186C7DE}"/>
              </a:ext>
            </a:extLst>
          </p:cNvPr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6182497" y="1574619"/>
            <a:ext cx="2351903" cy="356888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934200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934200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B941F4-5073-B340-827B-8F1CE30E21CD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49417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467497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E63FEF0-55B6-114F-A6B3-FE428535D08B}"/>
              </a:ext>
            </a:extLst>
          </p:cNvPr>
          <p:cNvSpPr>
            <a:spLocks noGrp="1" noChangeAspect="1"/>
          </p:cNvSpPr>
          <p:nvPr>
            <p:ph sz="quarter" idx="30" hasCustomPrompt="1"/>
          </p:nvPr>
        </p:nvSpPr>
        <p:spPr>
          <a:xfrm>
            <a:off x="3246120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DBF2A4A-AD2B-F046-A13E-2CC51186C7DE}"/>
              </a:ext>
            </a:extLst>
          </p:cNvPr>
          <p:cNvSpPr>
            <a:spLocks noGrp="1" noChangeAspect="1"/>
          </p:cNvSpPr>
          <p:nvPr>
            <p:ph sz="quarter" idx="33" hasCustomPrompt="1"/>
          </p:nvPr>
        </p:nvSpPr>
        <p:spPr>
          <a:xfrm>
            <a:off x="6111240" y="1574619"/>
            <a:ext cx="2651760" cy="2978331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247E371-F507-CA44-87CD-5FE9F1C45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19597BF-E7E9-484A-BB29-705E3DB3619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4222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4F08115A-6F4C-7C43-884F-8400F57087D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4222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2CD13D8-C553-9B43-ABFB-5E9C875FADC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4796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E42E96DA-05ED-D243-90F0-D4A7AC201BF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4796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B99C56E1-01F0-964E-8173-99B760DE0BA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364877" y="3022419"/>
            <a:ext cx="1920240" cy="685801"/>
          </a:xfrm>
          <a:solidFill>
            <a:schemeClr val="tx2"/>
          </a:solidFill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12972DB-9003-2E41-8816-DA66D08F34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364877" y="3714750"/>
            <a:ext cx="1920240" cy="1288868"/>
          </a:xfrm>
          <a:solidFill>
            <a:schemeClr val="tx2"/>
          </a:solidFill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3523167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image each with subtitle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887847"/>
            <a:ext cx="9144000" cy="2255653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16B809F6-FA4E-924A-B401-7F4C46B121C1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291840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A592BC2-CD25-7946-B073-3B5CE272ECA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291840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1C023B6E-F50F-6B4F-BB0D-25BB7E8C8591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291840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05509D20-557E-7F4F-8618-542438C490BA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6116183" y="3237976"/>
            <a:ext cx="2651760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157A14B8-DB9F-0649-A945-CCC8C7777ABD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16183" y="1397375"/>
            <a:ext cx="2651760" cy="1490472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DA1F315-0513-4B41-A677-CA87DD3A63B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116183" y="2881460"/>
            <a:ext cx="26517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EFE7D30-4EBF-A243-AE4D-EE54C9A4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4B4D73-C8B6-A043-BE6D-1F7AC5BFAEA4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4822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Title, limi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AF1CB3C-159C-3347-BFAC-E45F31299484}"/>
              </a:ext>
            </a:extLst>
          </p:cNvPr>
          <p:cNvSpPr/>
          <p:nvPr userDrawn="1"/>
        </p:nvSpPr>
        <p:spPr>
          <a:xfrm>
            <a:off x="503338" y="819150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EE92EE-CB1A-564D-AFDA-ECC078177899}"/>
              </a:ext>
            </a:extLst>
          </p:cNvPr>
          <p:cNvSpPr/>
          <p:nvPr userDrawn="1"/>
        </p:nvSpPr>
        <p:spPr>
          <a:xfrm>
            <a:off x="2540115" y="819150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3ADE27-8124-2E48-9321-9D361EB8E511}"/>
              </a:ext>
            </a:extLst>
          </p:cNvPr>
          <p:cNvSpPr/>
          <p:nvPr userDrawn="1"/>
        </p:nvSpPr>
        <p:spPr>
          <a:xfrm>
            <a:off x="2548581" y="2893719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2C7726-2FB8-454D-88F1-E8C59C67CCDE}"/>
              </a:ext>
            </a:extLst>
          </p:cNvPr>
          <p:cNvSpPr/>
          <p:nvPr userDrawn="1"/>
        </p:nvSpPr>
        <p:spPr>
          <a:xfrm>
            <a:off x="4624723" y="2893719"/>
            <a:ext cx="1965960" cy="1965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03337" y="819150"/>
            <a:ext cx="1965960" cy="1965958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62E5E021-2EE8-AE4F-B572-C897E954C923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558873" y="2886100"/>
            <a:ext cx="1947202" cy="197357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B37FCC-D24D-994D-A24E-BB2E71C192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5F3B6-F7B6-284E-BFFE-48E02FCC8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2912BC2-1EE2-D842-A2B7-DE5424A867EB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40853" y="819150"/>
            <a:ext cx="1965221" cy="1965959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89DF55-FF69-934F-BC9B-AA09EC400408}"/>
              </a:ext>
            </a:extLst>
          </p:cNvPr>
          <p:cNvSpPr txBox="1">
            <a:spLocks/>
          </p:cNvSpPr>
          <p:nvPr userDrawn="1"/>
        </p:nvSpPr>
        <p:spPr>
          <a:xfrm>
            <a:off x="4852143" y="895350"/>
            <a:ext cx="2417762" cy="800100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Content slide for product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DB54329B-39FA-9948-8527-46859415990F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852144" y="1695450"/>
            <a:ext cx="2691656" cy="9432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292100" indent="0">
              <a:lnSpc>
                <a:spcPct val="100000"/>
              </a:lnSpc>
              <a:buFont typeface="Arial" panose="020B0604020202020204" pitchFamily="34" charset="0"/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576262" indent="0">
              <a:lnSpc>
                <a:spcPct val="100000"/>
              </a:lnSpc>
              <a:buNone/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ONLY, keep it short!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E3929EB-8C6F-D945-92EC-B79572580E7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03337" y="2886100"/>
            <a:ext cx="1935062" cy="457200"/>
          </a:xfrm>
          <a:noFill/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Optional Short Title Here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75A62B3-5B8F-BA41-B788-72BE2AD41F88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503337" y="3343300"/>
            <a:ext cx="1935062" cy="1066799"/>
          </a:xfrm>
          <a:noFill/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B9EB7CA6-DB6B-5C45-9FED-7ADC8E9AB8D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24723" y="2893719"/>
            <a:ext cx="1965960" cy="1965960"/>
          </a:xfrm>
          <a:noFill/>
          <a:ln w="6350"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crop at the edges!</a:t>
            </a:r>
          </a:p>
        </p:txBody>
      </p:sp>
    </p:spTree>
    <p:extLst>
      <p:ext uri="{BB962C8B-B14F-4D97-AF65-F5344CB8AC3E}">
        <p14:creationId xmlns:p14="http://schemas.microsoft.com/office/powerpoint/2010/main" val="31183735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580968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885950"/>
            <a:ext cx="1965960" cy="1474470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3358135"/>
            <a:ext cx="9144000" cy="178536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57200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580968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2580968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717024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717024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717024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40792" y="1885950"/>
            <a:ext cx="1965960" cy="147218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840792" y="3714649"/>
            <a:ext cx="1965960" cy="1115669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45720" rIns="137160" bIns="137160" anchor="t" anchorCtr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840792" y="3358134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FA1BC06-C30C-E541-AF0C-1F21C8CB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9818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5A7777-3C04-1941-9F4E-C2DB672F7808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0640366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91861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683922"/>
            <a:ext cx="9144000" cy="2459578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67497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67497" y="1572802"/>
            <a:ext cx="1963970" cy="1104733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7497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591861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591861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4712240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4712240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712240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828634" y="1567918"/>
            <a:ext cx="1965960" cy="110642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6828634" y="3034050"/>
            <a:ext cx="196596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6828634" y="2677535"/>
            <a:ext cx="196596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CD41E1C-45C4-2E4C-AB71-F892A91A1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3E8921-A472-0C43-95E9-7AB398192939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8563309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683922"/>
            <a:ext cx="9144000" cy="2459578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81022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81022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81022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68" name="Content Placeholder 3">
            <a:extLst>
              <a:ext uri="{FF2B5EF4-FFF2-40B4-BE49-F238E27FC236}">
                <a16:creationId xmlns:a16="http://schemas.microsoft.com/office/drawing/2014/main" id="{8B594A98-55B7-1246-AEE0-5FDE3E436BED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095522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9" name="Content Placeholder 3">
            <a:extLst>
              <a:ext uri="{FF2B5EF4-FFF2-40B4-BE49-F238E27FC236}">
                <a16:creationId xmlns:a16="http://schemas.microsoft.com/office/drawing/2014/main" id="{9135D390-8302-B148-B61C-F2EB0A6B8E60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095524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0" name="Content Placeholder 3">
            <a:extLst>
              <a:ext uri="{FF2B5EF4-FFF2-40B4-BE49-F238E27FC236}">
                <a16:creationId xmlns:a16="http://schemas.microsoft.com/office/drawing/2014/main" id="{C429E927-13E4-5749-A6B0-9E7C5F36071B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095522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1C342233-4927-944A-8984-5E2A1A231A9E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3810018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2" name="Content Placeholder 3">
            <a:extLst>
              <a:ext uri="{FF2B5EF4-FFF2-40B4-BE49-F238E27FC236}">
                <a16:creationId xmlns:a16="http://schemas.microsoft.com/office/drawing/2014/main" id="{E5DADEB8-A31C-2947-9FF2-B8C7C448170A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3810020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3" name="Content Placeholder 3">
            <a:extLst>
              <a:ext uri="{FF2B5EF4-FFF2-40B4-BE49-F238E27FC236}">
                <a16:creationId xmlns:a16="http://schemas.microsoft.com/office/drawing/2014/main" id="{EBD1B705-DE93-7C47-9AF9-6ECF4F926A3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10018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4" name="Content Placeholder 3">
            <a:extLst>
              <a:ext uri="{FF2B5EF4-FFF2-40B4-BE49-F238E27FC236}">
                <a16:creationId xmlns:a16="http://schemas.microsoft.com/office/drawing/2014/main" id="{E182A473-23D7-FC41-8E6E-928368EE742D}"/>
              </a:ext>
            </a:extLst>
          </p:cNvPr>
          <p:cNvSpPr>
            <a:spLocks noGrp="1"/>
          </p:cNvSpPr>
          <p:nvPr>
            <p:ph sz="half" idx="36" hasCustomPrompt="1"/>
          </p:nvPr>
        </p:nvSpPr>
        <p:spPr>
          <a:xfrm>
            <a:off x="5524510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5" name="Content Placeholder 3">
            <a:extLst>
              <a:ext uri="{FF2B5EF4-FFF2-40B4-BE49-F238E27FC236}">
                <a16:creationId xmlns:a16="http://schemas.microsoft.com/office/drawing/2014/main" id="{65B64471-861D-1C41-A965-8FC89E3EEDD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5524512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6" name="Content Placeholder 3">
            <a:extLst>
              <a:ext uri="{FF2B5EF4-FFF2-40B4-BE49-F238E27FC236}">
                <a16:creationId xmlns:a16="http://schemas.microsoft.com/office/drawing/2014/main" id="{F1669C60-8680-4649-8495-52945E083E5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5524510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338917CB-5AD5-4944-A65E-AA566160C114}"/>
              </a:ext>
            </a:extLst>
          </p:cNvPr>
          <p:cNvSpPr>
            <a:spLocks noGrp="1"/>
          </p:cNvSpPr>
          <p:nvPr>
            <p:ph sz="half" idx="39" hasCustomPrompt="1"/>
          </p:nvPr>
        </p:nvSpPr>
        <p:spPr>
          <a:xfrm>
            <a:off x="7238998" y="3034050"/>
            <a:ext cx="1600200" cy="168443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rIns="137160" bIns="13716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49250" indent="-220663">
              <a:lnSpc>
                <a:spcPct val="100000"/>
              </a:lnSpc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8" name="Content Placeholder 3">
            <a:extLst>
              <a:ext uri="{FF2B5EF4-FFF2-40B4-BE49-F238E27FC236}">
                <a16:creationId xmlns:a16="http://schemas.microsoft.com/office/drawing/2014/main" id="{692BBACE-53AB-9C45-BC70-65A594691A6D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7239000" y="1482865"/>
            <a:ext cx="1600200" cy="1197864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79" name="Content Placeholder 3">
            <a:extLst>
              <a:ext uri="{FF2B5EF4-FFF2-40B4-BE49-F238E27FC236}">
                <a16:creationId xmlns:a16="http://schemas.microsoft.com/office/drawing/2014/main" id="{894634CD-6884-094D-9979-41AB688FEAC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238998" y="2677535"/>
            <a:ext cx="1600200" cy="356515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lIns="137160" tIns="137160" rIns="137160" bIns="45720" anchor="b" anchorCtr="0">
            <a:normAutofit/>
          </a:bodyPr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1ACB9DE9-1DE3-FD4C-840A-5CED7A2C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9144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61978B-BB12-314C-AD11-51663F3433EB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665163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5715000" y="0"/>
            <a:ext cx="3429000" cy="51435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72327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504950"/>
            <a:ext cx="1965960" cy="1472184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2327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87454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87454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02581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02581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57200" y="3486148"/>
            <a:ext cx="4864512" cy="1243222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Optional (body) copy*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5105400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762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34551FB-B332-9440-9C5C-BC9D2C8CEF62}"/>
              </a:ext>
            </a:extLst>
          </p:cNvPr>
          <p:cNvSpPr/>
          <p:nvPr userDrawn="1"/>
        </p:nvSpPr>
        <p:spPr>
          <a:xfrm>
            <a:off x="0" y="0"/>
            <a:ext cx="3429000" cy="51435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01C095-FC4F-B548-86F9-AF8655C17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1FA408-826D-594C-99A2-F4CA1B6EF2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72327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504950"/>
            <a:ext cx="1965960" cy="1472184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72327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87454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87454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02581" y="1504948"/>
            <a:ext cx="1965960" cy="1472185"/>
          </a:xfrm>
          <a:solidFill>
            <a:schemeClr val="bg2"/>
          </a:solidFill>
          <a:ln>
            <a:noFill/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02581" y="2977134"/>
            <a:ext cx="1965960" cy="316595"/>
          </a:xfrm>
          <a:solidFill>
            <a:schemeClr val="bg2"/>
          </a:solidFill>
          <a:ln>
            <a:noFill/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12BC52A-186A-9B43-A602-388B5540D1E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733800" y="3486148"/>
            <a:ext cx="4864512" cy="1243222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Optional (body) copy*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C332FC9-5E40-7F4A-ADF7-3D2ADB4F0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800" y="590550"/>
            <a:ext cx="5034741" cy="7429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89297-7F62-8B4A-BA56-D6D605894BFF}"/>
              </a:ext>
            </a:extLst>
          </p:cNvPr>
          <p:cNvSpPr txBox="1"/>
          <p:nvPr userDrawn="1"/>
        </p:nvSpPr>
        <p:spPr>
          <a:xfrm>
            <a:off x="3727656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15494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a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 userDrawn="1"/>
        </p:nvSpPr>
        <p:spPr>
          <a:xfrm>
            <a:off x="0" y="2876550"/>
            <a:ext cx="9144000" cy="226695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555354" y="1387823"/>
            <a:ext cx="6033292" cy="3393727"/>
          </a:xfrm>
          <a:solidFill>
            <a:schemeClr val="bg2"/>
          </a:solidFill>
          <a:ln w="6350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 (exception for the software background, but NEVER white)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0501915-90EE-1846-8F71-3B5AA397CB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5354" y="483870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Short  caption in this style only if necessary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926AAB5-0EF8-C144-BDC0-B1C98EDAA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D09613-FB09-C64E-9B5B-059931212333}"/>
              </a:ext>
            </a:extLst>
          </p:cNvPr>
          <p:cNvSpPr txBox="1"/>
          <p:nvPr userDrawn="1"/>
        </p:nvSpPr>
        <p:spPr>
          <a:xfrm>
            <a:off x="1219200" y="126226"/>
            <a:ext cx="2438400" cy="1846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600" dirty="0"/>
              <a:t>CONFIDENTIAL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85919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838200" y="2343150"/>
            <a:ext cx="8305800" cy="23622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2584615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469488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4699742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6814869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353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1138D1D-0960-574D-8616-915D22FDBD79}"/>
              </a:ext>
            </a:extLst>
          </p:cNvPr>
          <p:cNvSpPr/>
          <p:nvPr userDrawn="1"/>
        </p:nvSpPr>
        <p:spPr>
          <a:xfrm>
            <a:off x="0" y="2343150"/>
            <a:ext cx="8305800" cy="236220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7325B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 noChangeAspect="1"/>
          </p:cNvSpPr>
          <p:nvPr>
            <p:ph sz="quarter" idx="29" hasCustomPrompt="1"/>
          </p:nvPr>
        </p:nvSpPr>
        <p:spPr>
          <a:xfrm>
            <a:off x="2584615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469488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 noChangeAspect="1"/>
          </p:cNvSpPr>
          <p:nvPr>
            <p:ph sz="quarter" idx="32" hasCustomPrompt="1"/>
          </p:nvPr>
        </p:nvSpPr>
        <p:spPr>
          <a:xfrm>
            <a:off x="4699742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 noChangeAspect="1"/>
          </p:cNvSpPr>
          <p:nvPr>
            <p:ph sz="quarter" idx="35" hasCustomPrompt="1"/>
          </p:nvPr>
        </p:nvSpPr>
        <p:spPr>
          <a:xfrm>
            <a:off x="6814869" y="1478312"/>
            <a:ext cx="1965960" cy="2527280"/>
          </a:xfrm>
          <a:solidFill>
            <a:schemeClr val="bg2"/>
          </a:solidFill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4005592"/>
            <a:ext cx="1965960" cy="316595"/>
          </a:xfrm>
          <a:solidFill>
            <a:schemeClr val="bg2"/>
          </a:solidFill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9DC4B7C-6E2A-B849-8A1D-4166BC982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8136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with short titles + short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84615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69488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69488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584615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99742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4699742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14869" y="12494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814869" y="26724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23558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584615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69488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69488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469488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2584615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584615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4699742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4699742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4699742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814869" y="3179816"/>
            <a:ext cx="1965960" cy="1106424"/>
          </a:xfrm>
          <a:solidFill>
            <a:schemeClr val="bg2"/>
          </a:solidFill>
          <a:ln w="9525"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6814869" y="4602835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1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6814869" y="4286240"/>
            <a:ext cx="1965960" cy="316595"/>
          </a:xfrm>
          <a:solidFill>
            <a:srgbClr val="C3D7E5"/>
          </a:solidFill>
          <a:ln w="9525">
            <a:solidFill>
              <a:srgbClr val="C3D7E5"/>
            </a:solidFill>
          </a:ln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200" b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510DEEC1-B7D0-2F46-82BD-5E91A5F3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51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2584615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69488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9488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584615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699742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699742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814869" y="1478312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6814869" y="2584736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584615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69488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469488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584615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4699742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4699742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814869" y="3129931"/>
            <a:ext cx="1965960" cy="1106424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6814869" y="4236355"/>
            <a:ext cx="1965960" cy="316595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b" anchorCtr="0">
            <a:normAutofit/>
          </a:bodyPr>
          <a:lstStyle>
            <a:lvl1pPr marL="0" indent="0">
              <a:buNone/>
              <a:defRPr sz="11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304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0FD1A557-27D3-3444-B648-617B453087D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if using the solid background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572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Align text center if white </a:t>
            </a:r>
            <a:r>
              <a:rPr lang="en-US" dirty="0" err="1"/>
              <a:t>bkgnd</a:t>
            </a:r>
            <a:endParaRPr lang="en-US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1185684B-7EB3-874B-85C2-74126A4C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46808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514E8FA2-B67C-DF44-869F-B67F8CB3460A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1336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EEB8B18F-4FBC-9140-90B6-A0CDF8BE3AEB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1336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Align text left if solid background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BEB108C-4568-064F-8ABF-CCC569AEA8F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8100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88783318-437C-BF4F-AE11-0130FCABA632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100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Captions no longer than 2 lines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60D69093-5942-2F4A-837D-D5627B64938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54864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D262EF29-B002-F444-BB27-3AE712302E1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54864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128656FA-B401-3D45-B9B6-8B5FF8CED57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7162800" y="13830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7CB89430-A3A0-A641-8787-A7AE6F29A8A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7162800" y="25755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7571DCA7-594E-494F-AADE-BC41B66BBFCE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4572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B5159A4-78B1-4544-A0AB-77A77FFECA21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572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6" name="Content Placeholder 3">
            <a:extLst>
              <a:ext uri="{FF2B5EF4-FFF2-40B4-BE49-F238E27FC236}">
                <a16:creationId xmlns:a16="http://schemas.microsoft.com/office/drawing/2014/main" id="{DC3FBC57-26A1-A840-9EB7-BB175D4D6B92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1336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7" name="Content Placeholder 3">
            <a:extLst>
              <a:ext uri="{FF2B5EF4-FFF2-40B4-BE49-F238E27FC236}">
                <a16:creationId xmlns:a16="http://schemas.microsoft.com/office/drawing/2014/main" id="{142B5D21-DDD3-FF4B-8CA6-EE386537D307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21336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58" name="Content Placeholder 3">
            <a:extLst>
              <a:ext uri="{FF2B5EF4-FFF2-40B4-BE49-F238E27FC236}">
                <a16:creationId xmlns:a16="http://schemas.microsoft.com/office/drawing/2014/main" id="{3962A4AF-E295-3441-A76C-0DC350D83F13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38100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9" name="Content Placeholder 3">
            <a:extLst>
              <a:ext uri="{FF2B5EF4-FFF2-40B4-BE49-F238E27FC236}">
                <a16:creationId xmlns:a16="http://schemas.microsoft.com/office/drawing/2014/main" id="{44D1F572-C9BC-C747-B6B3-2A807FEB5291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100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60" name="Content Placeholder 3">
            <a:extLst>
              <a:ext uri="{FF2B5EF4-FFF2-40B4-BE49-F238E27FC236}">
                <a16:creationId xmlns:a16="http://schemas.microsoft.com/office/drawing/2014/main" id="{2409BE41-66D2-E94C-930C-A5210EB04806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54864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1" name="Content Placeholder 3">
            <a:extLst>
              <a:ext uri="{FF2B5EF4-FFF2-40B4-BE49-F238E27FC236}">
                <a16:creationId xmlns:a16="http://schemas.microsoft.com/office/drawing/2014/main" id="{9D1114D4-21D7-6C45-A75F-B799CEFEC867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54864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  <p:sp>
        <p:nvSpPr>
          <p:cNvPr id="62" name="Content Placeholder 3">
            <a:extLst>
              <a:ext uri="{FF2B5EF4-FFF2-40B4-BE49-F238E27FC236}">
                <a16:creationId xmlns:a16="http://schemas.microsoft.com/office/drawing/2014/main" id="{8E981D74-E025-3D41-A194-C0AAB855B2E6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162800" y="3097530"/>
            <a:ext cx="1581912" cy="1188720"/>
          </a:xfrm>
          <a:noFill/>
          <a:ln>
            <a:solidFill>
              <a:schemeClr val="bg2"/>
            </a:solidFill>
          </a:ln>
        </p:spPr>
        <p:txBody>
          <a:bodyPr lIns="137160" tIns="45720" rIns="137160" bIns="91440" anchor="t" anchorCtr="0">
            <a:no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63" name="Content Placeholder 3">
            <a:extLst>
              <a:ext uri="{FF2B5EF4-FFF2-40B4-BE49-F238E27FC236}">
                <a16:creationId xmlns:a16="http://schemas.microsoft.com/office/drawing/2014/main" id="{1F7A6889-59BF-2444-AFE7-CB86FC91D04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7162800" y="4290059"/>
            <a:ext cx="1581912" cy="402852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1440" tIns="45720" rIns="91440" bIns="73152" anchor="ctr" anchorCtr="0">
            <a:normAutofit/>
          </a:bodyPr>
          <a:lstStyle>
            <a:lvl1pPr marL="0" indent="0" algn="ctr">
              <a:buNone/>
              <a:defRPr sz="800" b="0" i="1">
                <a:solidFill>
                  <a:schemeClr val="accent5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caption here</a:t>
            </a:r>
          </a:p>
        </p:txBody>
      </p:sp>
    </p:spTree>
    <p:extLst>
      <p:ext uri="{BB962C8B-B14F-4D97-AF65-F5344CB8AC3E}">
        <p14:creationId xmlns:p14="http://schemas.microsoft.com/office/powerpoint/2010/main" val="36425473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Su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7965CD-FA83-9448-A139-4AB1535A9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76" r="65000" b="5556"/>
          <a:stretch/>
        </p:blipFill>
        <p:spPr>
          <a:xfrm>
            <a:off x="0" y="2038350"/>
            <a:ext cx="3200400" cy="3105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3DC4EF-1577-BE40-ABF0-F0C3E6CEE3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6"/>
          <a:stretch/>
        </p:blipFill>
        <p:spPr>
          <a:xfrm>
            <a:off x="3352800" y="0"/>
            <a:ext cx="5791200" cy="514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867473-05FC-554F-A68B-B8F0557EA367}"/>
              </a:ext>
            </a:extLst>
          </p:cNvPr>
          <p:cNvSpPr txBox="1"/>
          <p:nvPr userDrawn="1"/>
        </p:nvSpPr>
        <p:spPr>
          <a:xfrm>
            <a:off x="381000" y="81915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The COMSOL</a:t>
            </a:r>
            <a:r>
              <a:rPr lang="en-US" sz="2400" b="1" i="0" baseline="30000" dirty="0">
                <a:solidFill>
                  <a:schemeClr val="accent1"/>
                </a:solidFill>
                <a:latin typeface="Lato" panose="020F0502020204030203" pitchFamily="34" charset="77"/>
              </a:rPr>
              <a:t>®</a:t>
            </a:r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 Software </a:t>
            </a:r>
            <a:b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</a:br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Product Suite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FB9411-9EA8-F649-80DA-CB9F0573DAFD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39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model engin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D3C201-71FE-464B-ABCA-108FCE710067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478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model engineer to design engine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63733B-B783-6044-9B7E-2DF2B15E61F5}"/>
              </a:ext>
            </a:extLst>
          </p:cNvPr>
          <p:cNvSpPr/>
          <p:nvPr userDrawn="1"/>
        </p:nvSpPr>
        <p:spPr>
          <a:xfrm>
            <a:off x="152400" y="478155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305800" cy="37528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 Manager - design engineers to opera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 userDrawn="1"/>
        </p:nvSpPr>
        <p:spPr>
          <a:xfrm>
            <a:off x="538480" y="895350"/>
            <a:ext cx="8148320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0" y="1009650"/>
            <a:ext cx="3505200" cy="91440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>
              <a:defRPr sz="24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53000" y="2190750"/>
            <a:ext cx="3505200" cy="2743200"/>
          </a:xfrm>
          <a:prstGeom prst="rect">
            <a:avLst/>
          </a:prstGeom>
        </p:spPr>
        <p:txBody>
          <a:bodyPr lIns="0" tIns="0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5FFD0-F845-F34C-9F86-B90B898E54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52400" y="0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615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944503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 userDrawn="1"/>
        </p:nvSpPr>
        <p:spPr>
          <a:xfrm>
            <a:off x="0" y="-14130"/>
            <a:ext cx="1828800" cy="1061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45724B-950E-744E-9747-AF29555C4795}"/>
              </a:ext>
            </a:extLst>
          </p:cNvPr>
          <p:cNvSpPr/>
          <p:nvPr userDrawn="1"/>
        </p:nvSpPr>
        <p:spPr>
          <a:xfrm>
            <a:off x="152400" y="4781550"/>
            <a:ext cx="1600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 userDrawn="1"/>
        </p:nvSpPr>
        <p:spPr>
          <a:xfrm>
            <a:off x="0" y="-14130"/>
            <a:ext cx="17526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832361-EE77-E244-A282-B332AF3177D9}"/>
              </a:ext>
            </a:extLst>
          </p:cNvPr>
          <p:cNvSpPr/>
          <p:nvPr userDrawn="1"/>
        </p:nvSpPr>
        <p:spPr>
          <a:xfrm>
            <a:off x="152400" y="4781550"/>
            <a:ext cx="1600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3513"/>
            <a:ext cx="4112486" cy="375283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714" y="1333513"/>
            <a:ext cx="4036286" cy="375283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90563"/>
            <a:ext cx="8305801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788" y="1333514"/>
            <a:ext cx="4041574" cy="628631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788" y="1962145"/>
            <a:ext cx="4041574" cy="3124205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808" y="1333515"/>
            <a:ext cx="4043192" cy="6286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808" y="1962162"/>
            <a:ext cx="4043192" cy="3124187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64"/>
            <a:ext cx="8305800" cy="742950"/>
          </a:xfrm>
          <a:prstGeom prst="rect">
            <a:avLst/>
          </a:prstGeom>
        </p:spPr>
        <p:txBody>
          <a:bodyPr lIns="0" anchor="ctr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305800" cy="37528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305800" cy="74295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9622" y="4781550"/>
            <a:ext cx="3103378" cy="304800"/>
          </a:xfrm>
        </p:spPr>
        <p:txBody>
          <a:bodyPr>
            <a:normAutofit/>
          </a:bodyPr>
          <a:lstStyle>
            <a:lvl1pPr marL="0" indent="0">
              <a:buNone/>
              <a:defRPr sz="9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in this style only if necessary (move to be near image)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742951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524249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6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 userDrawn="1"/>
        </p:nvPicPr>
        <p:blipFill>
          <a:blip r:embed="rId57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74" r:id="rId10"/>
    <p:sldLayoutId id="2147483664" r:id="rId11"/>
    <p:sldLayoutId id="2147483675" r:id="rId12"/>
    <p:sldLayoutId id="2147483682" r:id="rId13"/>
    <p:sldLayoutId id="2147483681" r:id="rId14"/>
    <p:sldLayoutId id="2147483683" r:id="rId15"/>
    <p:sldLayoutId id="2147483692" r:id="rId16"/>
    <p:sldLayoutId id="2147483689" r:id="rId17"/>
    <p:sldLayoutId id="2147483679" r:id="rId18"/>
    <p:sldLayoutId id="2147483680" r:id="rId19"/>
    <p:sldLayoutId id="2147483684" r:id="rId20"/>
    <p:sldLayoutId id="2147483694" r:id="rId21"/>
    <p:sldLayoutId id="2147483687" r:id="rId22"/>
    <p:sldLayoutId id="2147483722" r:id="rId23"/>
    <p:sldLayoutId id="2147483691" r:id="rId24"/>
    <p:sldLayoutId id="2147483710" r:id="rId25"/>
    <p:sldLayoutId id="2147483714" r:id="rId26"/>
    <p:sldLayoutId id="2147483686" r:id="rId27"/>
    <p:sldLayoutId id="2147483702" r:id="rId28"/>
    <p:sldLayoutId id="2147483698" r:id="rId29"/>
    <p:sldLayoutId id="2147483720" r:id="rId30"/>
    <p:sldLayoutId id="2147483699" r:id="rId31"/>
    <p:sldLayoutId id="2147483707" r:id="rId32"/>
    <p:sldLayoutId id="2147483697" r:id="rId33"/>
    <p:sldLayoutId id="2147483721" r:id="rId34"/>
    <p:sldLayoutId id="2147483685" r:id="rId35"/>
    <p:sldLayoutId id="2147483695" r:id="rId36"/>
    <p:sldLayoutId id="2147483701" r:id="rId37"/>
    <p:sldLayoutId id="2147483705" r:id="rId38"/>
    <p:sldLayoutId id="2147483713" r:id="rId39"/>
    <p:sldLayoutId id="2147483703" r:id="rId40"/>
    <p:sldLayoutId id="2147483706" r:id="rId41"/>
    <p:sldLayoutId id="2147483708" r:id="rId42"/>
    <p:sldLayoutId id="2147483693" r:id="rId43"/>
    <p:sldLayoutId id="2147483700" r:id="rId44"/>
    <p:sldLayoutId id="2147483711" r:id="rId45"/>
    <p:sldLayoutId id="2147483669" r:id="rId46"/>
    <p:sldLayoutId id="2147483716" r:id="rId47"/>
    <p:sldLayoutId id="2147483717" r:id="rId48"/>
    <p:sldLayoutId id="2147483718" r:id="rId49"/>
    <p:sldLayoutId id="2147483719" r:id="rId50"/>
    <p:sldLayoutId id="2147483715" r:id="rId51"/>
    <p:sldLayoutId id="2147483671" r:id="rId52"/>
    <p:sldLayoutId id="2147483672" r:id="rId53"/>
    <p:sldLayoutId id="2147483673" r:id="rId5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58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Phase Field Model of Fracture in Thermoelastic Solids</a:t>
            </a:r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COMSOL 6.2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model demonstrates how to set up a phase field damage model to predict crack propagation in thermoelastic solids under large deformations</a:t>
            </a:r>
          </a:p>
          <a:p>
            <a:r>
              <a:rPr lang="en-US" dirty="0"/>
              <a:t>Several </a:t>
            </a:r>
            <a:r>
              <a:rPr lang="en-US" dirty="0" err="1"/>
              <a:t>multiphysics</a:t>
            </a:r>
            <a:r>
              <a:rPr lang="en-US" dirty="0"/>
              <a:t> effects are included:</a:t>
            </a:r>
          </a:p>
          <a:p>
            <a:pPr lvl="1"/>
            <a:r>
              <a:rPr lang="en-US" dirty="0"/>
              <a:t>Thermal expansion</a:t>
            </a:r>
          </a:p>
          <a:p>
            <a:pPr lvl="1"/>
            <a:r>
              <a:rPr lang="en-US" dirty="0"/>
              <a:t>Degradation of thermal conductivity with damage</a:t>
            </a:r>
          </a:p>
          <a:p>
            <a:pPr lvl="1"/>
            <a:r>
              <a:rPr lang="en-US" dirty="0"/>
              <a:t>Heat convection across newly created crack surfaces</a:t>
            </a:r>
          </a:p>
          <a:p>
            <a:r>
              <a:rPr lang="en-US" dirty="0"/>
              <a:t>A robust segregated solver scheme with three decoupled steps:</a:t>
            </a:r>
          </a:p>
          <a:p>
            <a:pPr lvl="1"/>
            <a:r>
              <a:rPr lang="en-US" dirty="0"/>
              <a:t>Update state variables from previous converged time step</a:t>
            </a:r>
          </a:p>
          <a:p>
            <a:pPr marL="635000" lvl="1" indent="-34290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Solve for the phase field </a:t>
            </a:r>
            <a:r>
              <a:rPr lang="en-US" i="1" dirty="0">
                <a:sym typeface="Symbol" panose="05050102010706020507" pitchFamily="18" charset="2"/>
              </a:rPr>
              <a:t></a:t>
            </a:r>
            <a:r>
              <a:rPr lang="en-US" dirty="0">
                <a:sym typeface="Symbol" panose="05050102010706020507" pitchFamily="18" charset="2"/>
              </a:rPr>
              <a:t>  given the previous displacement field </a:t>
            </a:r>
            <a:r>
              <a:rPr lang="en-US" b="1" i="1" dirty="0">
                <a:sym typeface="Symbol" panose="05050102010706020507" pitchFamily="18" charset="2"/>
              </a:rPr>
              <a:t>u</a:t>
            </a:r>
            <a:r>
              <a:rPr lang="en-US" dirty="0">
                <a:sym typeface="Symbol" panose="05050102010706020507" pitchFamily="18" charset="2"/>
              </a:rPr>
              <a:t> and temperature </a:t>
            </a:r>
            <a:r>
              <a:rPr lang="en-US" i="1" dirty="0">
                <a:sym typeface="Symbol" panose="05050102010706020507" pitchFamily="18" charset="2"/>
              </a:rPr>
              <a:t>T</a:t>
            </a:r>
            <a:endParaRPr lang="en-US" dirty="0">
              <a:sym typeface="Symbol" panose="05050102010706020507" pitchFamily="18" charset="2"/>
            </a:endParaRPr>
          </a:p>
          <a:p>
            <a:pPr marL="635000" lvl="1" indent="-34290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Solve for </a:t>
            </a:r>
            <a:r>
              <a:rPr lang="en-US" b="1" i="1" dirty="0">
                <a:sym typeface="Symbol" panose="05050102010706020507" pitchFamily="18" charset="2"/>
              </a:rPr>
              <a:t>u</a:t>
            </a:r>
            <a:r>
              <a:rPr lang="en-US" dirty="0">
                <a:sym typeface="Symbol" panose="05050102010706020507" pitchFamily="18" charset="2"/>
              </a:rPr>
              <a:t> given the updated phase field and previous temperature</a:t>
            </a:r>
          </a:p>
          <a:p>
            <a:pPr marL="635000" lvl="1" indent="-342900">
              <a:buFont typeface="+mj-lt"/>
              <a:buAutoNum type="arabicPeriod"/>
            </a:pPr>
            <a:r>
              <a:rPr lang="en-US" dirty="0">
                <a:sym typeface="Symbol" panose="05050102010706020507" pitchFamily="18" charset="2"/>
              </a:rPr>
              <a:t>Solve for </a:t>
            </a:r>
            <a:r>
              <a:rPr lang="en-US" i="1" dirty="0">
                <a:sym typeface="Symbol" panose="05050102010706020507" pitchFamily="18" charset="2"/>
              </a:rPr>
              <a:t>T</a:t>
            </a:r>
            <a:r>
              <a:rPr lang="en-US" dirty="0">
                <a:sym typeface="Symbol" panose="05050102010706020507" pitchFamily="18" charset="2"/>
              </a:rPr>
              <a:t> given the updated phase field and displacement field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Iterate 1–3 until convergence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62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Crack Propagation in a Notched Tension Test</a:t>
            </a:r>
            <a:endParaRPr lang="en-S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199" y="1333500"/>
                <a:ext cx="4191001" cy="375285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Crack propagation in a planar tension sample with a central notch</a:t>
                </a:r>
              </a:p>
              <a:p>
                <a:pPr lvl="1"/>
                <a:r>
                  <a:rPr lang="en-US" dirty="0"/>
                  <a:t>2D, plane stress</a:t>
                </a:r>
              </a:p>
              <a:p>
                <a:pPr lvl="1"/>
                <a:r>
                  <a:rPr lang="en-US" dirty="0"/>
                  <a:t>Sample width 40 mm, height 10 mm</a:t>
                </a:r>
              </a:p>
              <a:p>
                <a:pPr lvl="1"/>
                <a:r>
                  <a:rPr lang="en-US" dirty="0"/>
                  <a:t>Central notch, 10 mm width</a:t>
                </a:r>
              </a:p>
              <a:p>
                <a:pPr lvl="1"/>
                <a:r>
                  <a:rPr lang="en-US" dirty="0"/>
                  <a:t>Applied displacement, 2 mm</a:t>
                </a:r>
              </a:p>
              <a:p>
                <a:pPr lvl="1"/>
                <a:r>
                  <a:rPr lang="en-US" dirty="0"/>
                  <a:t>Temperature difference of 20 K maintained between upper and lower boundaries</a:t>
                </a:r>
              </a:p>
              <a:p>
                <a:pPr lvl="1"/>
                <a:r>
                  <a:rPr lang="en-US" dirty="0"/>
                  <a:t>Heat convection across free surfaces</a:t>
                </a:r>
              </a:p>
              <a:p>
                <a:pPr lvl="1"/>
                <a:r>
                  <a:rPr lang="en-US" dirty="0"/>
                  <a:t>Mesh refinement in the crack propagation zone with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333500"/>
                <a:ext cx="4191001" cy="3752850"/>
              </a:xfrm>
              <a:blipFill>
                <a:blip r:embed="rId2"/>
                <a:stretch>
                  <a:fillRect l="-2762" t="-48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FD2D58C5-6A6F-4C3C-ACEE-1B50A6BCE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729851"/>
            <a:ext cx="4267200" cy="2400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D2310A-1B3D-42E8-95A1-2BCEE3F48B25}"/>
              </a:ext>
            </a:extLst>
          </p:cNvPr>
          <p:cNvSpPr txBox="1"/>
          <p:nvPr/>
        </p:nvSpPr>
        <p:spPr>
          <a:xfrm>
            <a:off x="3581400" y="4285085"/>
            <a:ext cx="543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Example inspired by L.-M. Sch</a:t>
            </a:r>
            <a:r>
              <a:rPr lang="en-GB" sz="1200" dirty="0"/>
              <a:t>ä</a:t>
            </a:r>
            <a:r>
              <a:rPr lang="en-US" sz="1200" dirty="0" err="1"/>
              <a:t>nzel</a:t>
            </a:r>
            <a:r>
              <a:rPr lang="en-US" sz="1200" dirty="0"/>
              <a:t>, </a:t>
            </a:r>
            <a:r>
              <a:rPr lang="en-US" sz="1200" i="1" dirty="0"/>
              <a:t>Phase Field Modeling of Fracture in Rubbery and Glassy Polymers at Finite Thermo-Viscoelastic Deformations, </a:t>
            </a:r>
            <a:r>
              <a:rPr lang="en-US" sz="1200" dirty="0"/>
              <a:t>PhD Thesis, University of Stuttgart, 2015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305282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</a:t>
            </a:r>
            <a:endParaRPr lang="en-S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33500"/>
                <a:ext cx="5562600" cy="3752850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+mn-lt"/>
                  </a:rPr>
                  <a:t>The phase field damage problem is set up by coupling the </a:t>
                </a:r>
                <a:r>
                  <a:rPr lang="en-US" i="1" dirty="0">
                    <a:latin typeface="+mn-lt"/>
                  </a:rPr>
                  <a:t>Solid Mechanics </a:t>
                </a:r>
                <a:r>
                  <a:rPr lang="en-US" dirty="0">
                    <a:latin typeface="+mn-lt"/>
                  </a:rPr>
                  <a:t>and </a:t>
                </a:r>
                <a:r>
                  <a:rPr lang="en-US" i="1" dirty="0">
                    <a:latin typeface="+mn-lt"/>
                  </a:rPr>
                  <a:t>Phase Field in Solids </a:t>
                </a:r>
                <a:r>
                  <a:rPr lang="en-US" dirty="0">
                    <a:latin typeface="+mn-lt"/>
                  </a:rPr>
                  <a:t>interfaces using the </a:t>
                </a:r>
                <a:r>
                  <a:rPr lang="en-US" i="1" dirty="0">
                    <a:latin typeface="+mn-lt"/>
                  </a:rPr>
                  <a:t>Phase Field Damage </a:t>
                </a:r>
                <a:r>
                  <a:rPr lang="en-US" dirty="0">
                    <a:latin typeface="+mn-lt"/>
                  </a:rPr>
                  <a:t>multiphysics coupling</a:t>
                </a:r>
              </a:p>
              <a:p>
                <a:pPr lvl="1"/>
                <a:r>
                  <a:rPr lang="en-US" dirty="0">
                    <a:latin typeface="+mn-lt"/>
                  </a:rPr>
                  <a:t>Damage evolution is governed by a </a:t>
                </a:r>
                <a:r>
                  <a:rPr lang="en-US" i="1" dirty="0">
                    <a:latin typeface="+mn-lt"/>
                  </a:rPr>
                  <a:t>principal stress criterion</a:t>
                </a:r>
              </a:p>
              <a:p>
                <a:r>
                  <a:rPr lang="en-US" dirty="0">
                    <a:latin typeface="+mn-lt"/>
                  </a:rPr>
                  <a:t>The thermal problem is solved using the </a:t>
                </a:r>
                <a:r>
                  <a:rPr lang="en-US" i="1" dirty="0">
                    <a:latin typeface="+mn-lt"/>
                  </a:rPr>
                  <a:t>Heat Transfer in Solids</a:t>
                </a:r>
                <a:r>
                  <a:rPr lang="en-US" dirty="0">
                    <a:latin typeface="+mn-lt"/>
                  </a:rPr>
                  <a:t> interface. The </a:t>
                </a:r>
                <a:r>
                  <a:rPr lang="en-US" i="1" dirty="0">
                    <a:latin typeface="+mn-lt"/>
                  </a:rPr>
                  <a:t>Thermal Expansion</a:t>
                </a:r>
                <a:r>
                  <a:rPr lang="en-US" dirty="0">
                    <a:latin typeface="+mn-lt"/>
                  </a:rPr>
                  <a:t> multiphysics coupling accounts for </a:t>
                </a:r>
                <a:r>
                  <a:rPr lang="en-US" dirty="0"/>
                  <a:t>thermal strains</a:t>
                </a:r>
                <a:endParaRPr lang="en-US" dirty="0">
                  <a:latin typeface="+mn-lt"/>
                </a:endParaRPr>
              </a:p>
              <a:p>
                <a:r>
                  <a:rPr lang="en-US" dirty="0">
                    <a:latin typeface="+mn-lt"/>
                  </a:rPr>
                  <a:t>The thermal conductivity depends on damage based on a quadratic degradation function, </a:t>
                </a: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b="0" dirty="0">
                  <a:latin typeface="+mn-lt"/>
                </a:endParaRPr>
              </a:p>
              <a:p>
                <a:r>
                  <a:rPr lang="en-US" dirty="0">
                    <a:latin typeface="+mn-lt"/>
                  </a:rPr>
                  <a:t>A regularized heat source models the heat convection across the newly created fracture surfaces, </a:t>
                </a: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ref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</m:oMath>
                </a14:m>
                <a:endParaRPr lang="en-US" dirty="0">
                  <a:latin typeface="+mn-lt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F713E7-F984-406E-A3AB-8DEFF6ABE9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5562600" cy="3752850"/>
              </a:xfrm>
              <a:blipFill>
                <a:blip r:embed="rId2"/>
                <a:stretch>
                  <a:fillRect l="-2081" t="-48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A7B9A02-A112-4710-8A0D-18B20C4EA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333" y="742950"/>
            <a:ext cx="185413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 (1/3)</a:t>
            </a:r>
            <a:endParaRPr lang="en-SE" dirty="0"/>
          </a:p>
        </p:txBody>
      </p:sp>
      <p:pic>
        <p:nvPicPr>
          <p:cNvPr id="12" name="crack_propagation">
            <a:hlinkClick r:id="" action="ppaction://media"/>
            <a:extLst>
              <a:ext uri="{FF2B5EF4-FFF2-40B4-BE49-F238E27FC236}">
                <a16:creationId xmlns:a16="http://schemas.microsoft.com/office/drawing/2014/main" id="{F4FC5917-D972-4A18-9FE9-E68763FEBEF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2891374"/>
            <a:ext cx="3266228" cy="18372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F9247C1-4EE4-40E1-BC22-4C2D8981F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1168" y="900112"/>
            <a:ext cx="2971800" cy="1671638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B49E709-F306-4752-BEE9-80727D44AC7E}"/>
              </a:ext>
            </a:extLst>
          </p:cNvPr>
          <p:cNvSpPr txBox="1">
            <a:spLocks/>
          </p:cNvSpPr>
          <p:nvPr/>
        </p:nvSpPr>
        <p:spPr>
          <a:xfrm>
            <a:off x="457200" y="1333500"/>
            <a:ext cx="3276600" cy="375285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176213" indent="-17621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514350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Blip>
                <a:blip r:embed="rId6"/>
              </a:buBlip>
              <a:tabLst/>
              <a:defRPr sz="14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746125" indent="-169863" algn="l" defTabSz="80645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Brittle fracture requires small time steps,  here controlled using adaptive time stepping with a tight tolerance</a:t>
            </a:r>
          </a:p>
          <a:p>
            <a:r>
              <a:rPr lang="en-US" dirty="0"/>
              <a:t>Simulation terminated when the reaction force drops by 25% using a </a:t>
            </a:r>
            <a:r>
              <a:rPr lang="en-US" b="1" dirty="0"/>
              <a:t>Stop Condition 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5309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5CBFBC-3D1F-4F51-8588-B6DB01A5A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885950"/>
            <a:ext cx="4191000" cy="2357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 (2/3)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3657600" cy="3752850"/>
          </a:xfrm>
        </p:spPr>
        <p:txBody>
          <a:bodyPr>
            <a:normAutofit/>
          </a:bodyPr>
          <a:lstStyle/>
          <a:p>
            <a:r>
              <a:rPr lang="en-US" dirty="0"/>
              <a:t>Temperature, conductive heat flux, damage, and nodal reaction forces at the end of simulation</a:t>
            </a:r>
          </a:p>
          <a:p>
            <a:r>
              <a:rPr lang="en-US" dirty="0"/>
              <a:t>Smooth transition of the temperature and conductive heat flux distribution around the pre-existing and new crack surfaces due to degraded thermal conductivity and apparent heat flux due to convection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42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E164C9-0D98-4F8C-B363-66D4C68A4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1657350"/>
            <a:ext cx="4394200" cy="24717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EB06E6-592E-4289-9210-0E1C9968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 (3/3)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3E7-F984-406E-A3AB-8DEFF6ABE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3657600" cy="3752850"/>
          </a:xfrm>
        </p:spPr>
        <p:txBody>
          <a:bodyPr>
            <a:normAutofit/>
          </a:bodyPr>
          <a:lstStyle/>
          <a:p>
            <a:r>
              <a:rPr lang="en-US" dirty="0"/>
              <a:t>Damage, damaged thermal conductivity, and regularized heat source at the end of simulation, shown in the reference configuration</a:t>
            </a:r>
          </a:p>
          <a:p>
            <a:r>
              <a:rPr lang="en-US" dirty="0"/>
              <a:t>Damaged regions characterized by</a:t>
            </a:r>
          </a:p>
          <a:p>
            <a:pPr lvl="1"/>
            <a:r>
              <a:rPr lang="en-US" dirty="0"/>
              <a:t>Reduced thermal conductivity</a:t>
            </a:r>
          </a:p>
          <a:p>
            <a:pPr lvl="1"/>
            <a:r>
              <a:rPr lang="en-US" dirty="0"/>
              <a:t>Apparent heat source/sink due to convection across new crack faces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29267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5423A06F-E92E-1545-BA9D-D203FABA862C}" vid="{7E8727E8-AF0E-7E44-9F06-7A63252AAB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Slide-Template-2022-Confidential</Template>
  <TotalTime>5907</TotalTime>
  <Words>455</Words>
  <Application>Microsoft Office PowerPoint</Application>
  <PresentationFormat>On-screen Show (16:9)</PresentationFormat>
  <Paragraphs>44</Paragraphs>
  <Slides>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Lato Black</vt:lpstr>
      <vt:lpstr>Lato Light</vt:lpstr>
      <vt:lpstr>Wingdings</vt:lpstr>
      <vt:lpstr>Symbol</vt:lpstr>
      <vt:lpstr>Lato</vt:lpstr>
      <vt:lpstr>Cambria Math</vt:lpstr>
      <vt:lpstr>comsol-slide-template-NEW</vt:lpstr>
      <vt:lpstr>A Phase Field Model of Fracture in Thermoelastic Solids</vt:lpstr>
      <vt:lpstr>Introduction</vt:lpstr>
      <vt:lpstr>Crack Propagation in a Notched Tension Test</vt:lpstr>
      <vt:lpstr>COMSOL Implementation</vt:lpstr>
      <vt:lpstr>Simulation Results (1/3)</vt:lpstr>
      <vt:lpstr>Simulation Results (2/3)</vt:lpstr>
      <vt:lpstr>Simulation Results (3/3)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 Guidelines</dc:title>
  <dc:creator>Adam Wahlsten</dc:creator>
  <cp:lastModifiedBy>Ed Gonzalez</cp:lastModifiedBy>
  <cp:revision>120</cp:revision>
  <dcterms:created xsi:type="dcterms:W3CDTF">2022-03-12T13:20:42Z</dcterms:created>
  <dcterms:modified xsi:type="dcterms:W3CDTF">2024-04-24T13:22:18Z</dcterms:modified>
</cp:coreProperties>
</file>