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743" r:id="rId2"/>
  </p:sldMasterIdLst>
  <p:notesMasterIdLst>
    <p:notesMasterId r:id="rId23"/>
  </p:notesMasterIdLst>
  <p:handoutMasterIdLst>
    <p:handoutMasterId r:id="rId24"/>
  </p:handoutMasterIdLst>
  <p:sldIdLst>
    <p:sldId id="256" r:id="rId3"/>
    <p:sldId id="348" r:id="rId4"/>
    <p:sldId id="313" r:id="rId5"/>
    <p:sldId id="314" r:id="rId6"/>
    <p:sldId id="308" r:id="rId7"/>
    <p:sldId id="355" r:id="rId8"/>
    <p:sldId id="349" r:id="rId9"/>
    <p:sldId id="325" r:id="rId10"/>
    <p:sldId id="326" r:id="rId11"/>
    <p:sldId id="350" r:id="rId12"/>
    <p:sldId id="354" r:id="rId13"/>
    <p:sldId id="337" r:id="rId14"/>
    <p:sldId id="352" r:id="rId15"/>
    <p:sldId id="340" r:id="rId16"/>
    <p:sldId id="343" r:id="rId17"/>
    <p:sldId id="344" r:id="rId18"/>
    <p:sldId id="353" r:id="rId19"/>
    <p:sldId id="351" r:id="rId20"/>
    <p:sldId id="347" r:id="rId21"/>
    <p:sldId id="296" r:id="rId22"/>
  </p:sldIdLst>
  <p:sldSz cx="9144000" cy="5143500" type="screen16x9"/>
  <p:notesSz cx="6858000" cy="9144000"/>
  <p:embeddedFontLst>
    <p:embeddedFont>
      <p:font typeface="Calibri" panose="020F0502020204030204" pitchFamily="34" charset="0"/>
      <p:regular r:id="rId25"/>
      <p:bold r:id="rId26"/>
      <p:italic r:id="rId27"/>
      <p:boldItalic r:id="rId28"/>
    </p:embeddedFont>
    <p:embeddedFont>
      <p:font typeface="Calibri Light" panose="020F0302020204030204" pitchFamily="34" charset="0"/>
      <p:regular r:id="rId29"/>
      <p:italic r:id="rId30"/>
    </p:embeddedFont>
    <p:embeddedFont>
      <p:font typeface="Lato" panose="020F0502020204030203" pitchFamily="34" charset="0"/>
      <p:regular r:id="rId31"/>
      <p:bold r:id="rId32"/>
      <p:italic r:id="rId33"/>
      <p:boldItalic r:id="rId34"/>
    </p:embeddedFont>
    <p:embeddedFont>
      <p:font typeface="Lato Black" panose="020F0A02020204030203" pitchFamily="34" charset="0"/>
      <p:bold r:id="rId35"/>
      <p:italic r:id="rId36"/>
      <p:boldItalic r:id="rId37"/>
    </p:embeddedFont>
    <p:embeddedFont>
      <p:font typeface="Lato Light" panose="020F0302020204030203" pitchFamily="34" charset="0"/>
      <p:regular r:id="rId38"/>
      <p:italic r:id="rId3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9427536-DA8D-4B97-86B2-9D430DC783DB}">
          <p14:sldIdLst>
            <p14:sldId id="256"/>
          </p14:sldIdLst>
        </p14:section>
        <p14:section name="Intro and Basic Theory" id="{B7C4114F-C9AB-44A2-BE40-42FE1F9DD89E}">
          <p14:sldIdLst>
            <p14:sldId id="348"/>
            <p14:sldId id="313"/>
            <p14:sldId id="314"/>
            <p14:sldId id="308"/>
            <p14:sldId id="355"/>
          </p14:sldIdLst>
        </p14:section>
        <p14:section name="Simplified" id="{D75872FE-7822-4399-9262-FA74DA04C434}">
          <p14:sldIdLst>
            <p14:sldId id="349"/>
            <p14:sldId id="325"/>
            <p14:sldId id="326"/>
          </p14:sldIdLst>
        </p14:section>
        <p14:section name="Generalized" id="{D10E0201-C9E7-4576-BB5A-24E0E196EFD2}">
          <p14:sldIdLst>
            <p14:sldId id="350"/>
            <p14:sldId id="354"/>
            <p14:sldId id="337"/>
          </p14:sldIdLst>
        </p14:section>
        <p14:section name="Generalized walkthrough" id="{219FB64D-3BF7-4192-ADE7-7C391E3F8096}">
          <p14:sldIdLst>
            <p14:sldId id="352"/>
            <p14:sldId id="340"/>
            <p14:sldId id="343"/>
            <p14:sldId id="344"/>
            <p14:sldId id="353"/>
          </p14:sldIdLst>
        </p14:section>
        <p14:section name="Multiple inhomogeneous layers" id="{DF220099-5986-4DBA-B9C4-2DAFCE7EEF8C}">
          <p14:sldIdLst>
            <p14:sldId id="351"/>
            <p14:sldId id="347"/>
          </p14:sldIdLst>
        </p14:section>
        <p14:section name="Default Section" id="{DF5F3DB4-7906-4E46-A601-7E874F754980}">
          <p14:sldIdLst>
            <p14:sldId id="296"/>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6089C7"/>
    <a:srgbClr val="84C2EA"/>
    <a:srgbClr val="D7E3EE"/>
    <a:srgbClr val="FFD999"/>
    <a:srgbClr val="C3D7E5"/>
    <a:srgbClr val="C3D2E6"/>
    <a:srgbClr val="C8D7E5"/>
    <a:srgbClr val="CDD7E5"/>
    <a:srgbClr val="C9D5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61" autoAdjust="0"/>
    <p:restoredTop sz="82994" autoAdjust="0"/>
  </p:normalViewPr>
  <p:slideViewPr>
    <p:cSldViewPr>
      <p:cViewPr varScale="1">
        <p:scale>
          <a:sx n="115" d="100"/>
          <a:sy n="115" d="100"/>
        </p:scale>
        <p:origin x="888" y="10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2.fntdata"/><Relationship Id="rId39" Type="http://schemas.openxmlformats.org/officeDocument/2006/relationships/font" Target="fonts/font15.fntdata"/><Relationship Id="rId21" Type="http://schemas.openxmlformats.org/officeDocument/2006/relationships/slide" Target="slides/slide19.xml"/><Relationship Id="rId34" Type="http://schemas.openxmlformats.org/officeDocument/2006/relationships/font" Target="fonts/font10.fntdata"/><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5.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5/7/2024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5/7/2024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682139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14</a:t>
            </a:fld>
            <a:endParaRPr lang="en-US" dirty="0"/>
          </a:p>
        </p:txBody>
      </p:sp>
    </p:spTree>
    <p:extLst>
      <p:ext uri="{BB962C8B-B14F-4D97-AF65-F5344CB8AC3E}">
        <p14:creationId xmlns:p14="http://schemas.microsoft.com/office/powerpoint/2010/main" val="2392773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15</a:t>
            </a:fld>
            <a:endParaRPr lang="en-US" dirty="0"/>
          </a:p>
        </p:txBody>
      </p:sp>
    </p:spTree>
    <p:extLst>
      <p:ext uri="{BB962C8B-B14F-4D97-AF65-F5344CB8AC3E}">
        <p14:creationId xmlns:p14="http://schemas.microsoft.com/office/powerpoint/2010/main" val="1163298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16</a:t>
            </a:fld>
            <a:endParaRPr lang="en-US" dirty="0"/>
          </a:p>
        </p:txBody>
      </p:sp>
    </p:spTree>
    <p:extLst>
      <p:ext uri="{BB962C8B-B14F-4D97-AF65-F5344CB8AC3E}">
        <p14:creationId xmlns:p14="http://schemas.microsoft.com/office/powerpoint/2010/main" val="1667619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17</a:t>
            </a:fld>
            <a:endParaRPr lang="en-US" dirty="0"/>
          </a:p>
        </p:txBody>
      </p:sp>
    </p:spTree>
    <p:extLst>
      <p:ext uri="{BB962C8B-B14F-4D97-AF65-F5344CB8AC3E}">
        <p14:creationId xmlns:p14="http://schemas.microsoft.com/office/powerpoint/2010/main" val="7009761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19</a:t>
            </a:fld>
            <a:endParaRPr lang="en-US" dirty="0"/>
          </a:p>
        </p:txBody>
      </p:sp>
    </p:spTree>
    <p:extLst>
      <p:ext uri="{BB962C8B-B14F-4D97-AF65-F5344CB8AC3E}">
        <p14:creationId xmlns:p14="http://schemas.microsoft.com/office/powerpoint/2010/main" val="3542674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4</a:t>
            </a:fld>
            <a:endParaRPr lang="en-US" dirty="0"/>
          </a:p>
        </p:txBody>
      </p:sp>
    </p:spTree>
    <p:extLst>
      <p:ext uri="{BB962C8B-B14F-4D97-AF65-F5344CB8AC3E}">
        <p14:creationId xmlns:p14="http://schemas.microsoft.com/office/powerpoint/2010/main" val="2696046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42002D5-E083-4C32-8642-1B93650693A5}" type="slidenum">
              <a:rPr lang="en-US" smtClean="0"/>
              <a:t>5</a:t>
            </a:fld>
            <a:endParaRPr lang="en-US"/>
          </a:p>
        </p:txBody>
      </p:sp>
    </p:spTree>
    <p:extLst>
      <p:ext uri="{BB962C8B-B14F-4D97-AF65-F5344CB8AC3E}">
        <p14:creationId xmlns:p14="http://schemas.microsoft.com/office/powerpoint/2010/main" val="3186383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6</a:t>
            </a:fld>
            <a:endParaRPr lang="en-US" dirty="0"/>
          </a:p>
        </p:txBody>
      </p:sp>
    </p:spTree>
    <p:extLst>
      <p:ext uri="{BB962C8B-B14F-4D97-AF65-F5344CB8AC3E}">
        <p14:creationId xmlns:p14="http://schemas.microsoft.com/office/powerpoint/2010/main" val="3924014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8</a:t>
            </a:fld>
            <a:endParaRPr lang="en-US" dirty="0"/>
          </a:p>
        </p:txBody>
      </p:sp>
    </p:spTree>
    <p:extLst>
      <p:ext uri="{BB962C8B-B14F-4D97-AF65-F5344CB8AC3E}">
        <p14:creationId xmlns:p14="http://schemas.microsoft.com/office/powerpoint/2010/main" val="779773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9</a:t>
            </a:fld>
            <a:endParaRPr lang="en-US" dirty="0"/>
          </a:p>
        </p:txBody>
      </p:sp>
    </p:spTree>
    <p:extLst>
      <p:ext uri="{BB962C8B-B14F-4D97-AF65-F5344CB8AC3E}">
        <p14:creationId xmlns:p14="http://schemas.microsoft.com/office/powerpoint/2010/main" val="3331643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11</a:t>
            </a:fld>
            <a:endParaRPr lang="en-US" dirty="0"/>
          </a:p>
        </p:txBody>
      </p:sp>
    </p:spTree>
    <p:extLst>
      <p:ext uri="{BB962C8B-B14F-4D97-AF65-F5344CB8AC3E}">
        <p14:creationId xmlns:p14="http://schemas.microsoft.com/office/powerpoint/2010/main" val="1419130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12</a:t>
            </a:fld>
            <a:endParaRPr lang="en-US" dirty="0"/>
          </a:p>
        </p:txBody>
      </p:sp>
    </p:spTree>
    <p:extLst>
      <p:ext uri="{BB962C8B-B14F-4D97-AF65-F5344CB8AC3E}">
        <p14:creationId xmlns:p14="http://schemas.microsoft.com/office/powerpoint/2010/main" val="4119346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13</a:t>
            </a:fld>
            <a:endParaRPr lang="en-US" dirty="0"/>
          </a:p>
        </p:txBody>
      </p:sp>
    </p:spTree>
    <p:extLst>
      <p:ext uri="{BB962C8B-B14F-4D97-AF65-F5344CB8AC3E}">
        <p14:creationId xmlns:p14="http://schemas.microsoft.com/office/powerpoint/2010/main" val="2879296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6ED4CF2-FC1D-4CA8-9F32-F20B5F6B967C}" type="datetime1">
              <a:rPr lang="en-US" smtClean="0"/>
              <a:t>5/7/2024</a:t>
            </a:fld>
            <a:endParaRPr lang="en-US"/>
          </a:p>
        </p:txBody>
      </p:sp>
      <p:sp>
        <p:nvSpPr>
          <p:cNvPr id="5" name="Footer Placeholder 4"/>
          <p:cNvSpPr>
            <a:spLocks noGrp="1"/>
          </p:cNvSpPr>
          <p:nvPr>
            <p:ph type="ftr" sz="quarter" idx="11"/>
          </p:nvPr>
        </p:nvSpPr>
        <p:spPr/>
        <p:txBody>
          <a:bodyPr/>
          <a:lstStyle/>
          <a:p>
            <a:r>
              <a:rPr lang="en-US"/>
              <a:t>EDI CON Online 2022</a:t>
            </a:r>
          </a:p>
        </p:txBody>
      </p:sp>
      <p:sp>
        <p:nvSpPr>
          <p:cNvPr id="6" name="Slide Number Placeholder 5"/>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33831501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05CAAB-94CA-4946-B959-4DB4553553CD}" type="datetime1">
              <a:rPr lang="en-US" smtClean="0"/>
              <a:t>5/7/2024</a:t>
            </a:fld>
            <a:endParaRPr lang="en-US"/>
          </a:p>
        </p:txBody>
      </p:sp>
      <p:sp>
        <p:nvSpPr>
          <p:cNvPr id="5" name="Footer Placeholder 4"/>
          <p:cNvSpPr>
            <a:spLocks noGrp="1"/>
          </p:cNvSpPr>
          <p:nvPr>
            <p:ph type="ftr" sz="quarter" idx="11"/>
          </p:nvPr>
        </p:nvSpPr>
        <p:spPr/>
        <p:txBody>
          <a:bodyPr/>
          <a:lstStyle/>
          <a:p>
            <a:r>
              <a:rPr lang="en-US"/>
              <a:t>EDI CON Online 2022</a:t>
            </a:r>
          </a:p>
        </p:txBody>
      </p:sp>
      <p:sp>
        <p:nvSpPr>
          <p:cNvPr id="6" name="Slide Number Placeholder 5"/>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895175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355D716-2658-418D-9CDE-55271F84F55F}" type="datetime1">
              <a:rPr lang="en-US" smtClean="0"/>
              <a:t>5/7/2024</a:t>
            </a:fld>
            <a:endParaRPr lang="en-US"/>
          </a:p>
        </p:txBody>
      </p:sp>
      <p:sp>
        <p:nvSpPr>
          <p:cNvPr id="5" name="Footer Placeholder 4"/>
          <p:cNvSpPr>
            <a:spLocks noGrp="1"/>
          </p:cNvSpPr>
          <p:nvPr>
            <p:ph type="ftr" sz="quarter" idx="11"/>
          </p:nvPr>
        </p:nvSpPr>
        <p:spPr/>
        <p:txBody>
          <a:bodyPr/>
          <a:lstStyle/>
          <a:p>
            <a:r>
              <a:rPr lang="en-US"/>
              <a:t>EDI CON Online 2022</a:t>
            </a:r>
          </a:p>
        </p:txBody>
      </p:sp>
      <p:sp>
        <p:nvSpPr>
          <p:cNvPr id="6" name="Slide Number Placeholder 5"/>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25992984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8941E2-4766-4A90-B7E3-7F7C490B9E7F}" type="datetime1">
              <a:rPr lang="en-US" smtClean="0"/>
              <a:t>5/7/2024</a:t>
            </a:fld>
            <a:endParaRPr lang="en-US"/>
          </a:p>
        </p:txBody>
      </p:sp>
      <p:sp>
        <p:nvSpPr>
          <p:cNvPr id="6" name="Footer Placeholder 5"/>
          <p:cNvSpPr>
            <a:spLocks noGrp="1"/>
          </p:cNvSpPr>
          <p:nvPr>
            <p:ph type="ftr" sz="quarter" idx="11"/>
          </p:nvPr>
        </p:nvSpPr>
        <p:spPr/>
        <p:txBody>
          <a:bodyPr/>
          <a:lstStyle/>
          <a:p>
            <a:r>
              <a:rPr lang="en-US"/>
              <a:t>EDI CON Online 2022</a:t>
            </a:r>
          </a:p>
        </p:txBody>
      </p:sp>
      <p:sp>
        <p:nvSpPr>
          <p:cNvPr id="7" name="Slide Number Placeholder 6"/>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6673520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33B63E-1F5B-4E74-8859-399A3CBB792B}" type="datetime1">
              <a:rPr lang="en-US" smtClean="0"/>
              <a:t>5/7/2024</a:t>
            </a:fld>
            <a:endParaRPr lang="en-US"/>
          </a:p>
        </p:txBody>
      </p:sp>
      <p:sp>
        <p:nvSpPr>
          <p:cNvPr id="8" name="Footer Placeholder 7"/>
          <p:cNvSpPr>
            <a:spLocks noGrp="1"/>
          </p:cNvSpPr>
          <p:nvPr>
            <p:ph type="ftr" sz="quarter" idx="11"/>
          </p:nvPr>
        </p:nvSpPr>
        <p:spPr/>
        <p:txBody>
          <a:bodyPr/>
          <a:lstStyle/>
          <a:p>
            <a:r>
              <a:rPr lang="en-US"/>
              <a:t>EDI CON Online 2022</a:t>
            </a:r>
          </a:p>
        </p:txBody>
      </p:sp>
      <p:sp>
        <p:nvSpPr>
          <p:cNvPr id="9" name="Slide Number Placeholder 8"/>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40283059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378DD07-A9EA-4E80-B44F-E70DB8900FB0}" type="datetime1">
              <a:rPr lang="en-US" smtClean="0"/>
              <a:t>5/7/2024</a:t>
            </a:fld>
            <a:endParaRPr lang="en-US"/>
          </a:p>
        </p:txBody>
      </p:sp>
      <p:sp>
        <p:nvSpPr>
          <p:cNvPr id="4" name="Footer Placeholder 3"/>
          <p:cNvSpPr>
            <a:spLocks noGrp="1"/>
          </p:cNvSpPr>
          <p:nvPr>
            <p:ph type="ftr" sz="quarter" idx="11"/>
          </p:nvPr>
        </p:nvSpPr>
        <p:spPr/>
        <p:txBody>
          <a:bodyPr/>
          <a:lstStyle/>
          <a:p>
            <a:r>
              <a:rPr lang="en-US"/>
              <a:t>EDI CON Online 2022</a:t>
            </a:r>
          </a:p>
        </p:txBody>
      </p:sp>
      <p:sp>
        <p:nvSpPr>
          <p:cNvPr id="5" name="Slide Number Placeholder 4"/>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329250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D33DC1-A1F0-4E54-908A-DA23F9DAD00D}" type="datetime1">
              <a:rPr lang="en-US" smtClean="0"/>
              <a:t>5/7/2024</a:t>
            </a:fld>
            <a:endParaRPr lang="en-US"/>
          </a:p>
        </p:txBody>
      </p:sp>
      <p:sp>
        <p:nvSpPr>
          <p:cNvPr id="3" name="Footer Placeholder 2"/>
          <p:cNvSpPr>
            <a:spLocks noGrp="1"/>
          </p:cNvSpPr>
          <p:nvPr>
            <p:ph type="ftr" sz="quarter" idx="11"/>
          </p:nvPr>
        </p:nvSpPr>
        <p:spPr/>
        <p:txBody>
          <a:bodyPr/>
          <a:lstStyle/>
          <a:p>
            <a:r>
              <a:rPr lang="en-US"/>
              <a:t>EDI CON Online 2022</a:t>
            </a:r>
          </a:p>
        </p:txBody>
      </p:sp>
      <p:sp>
        <p:nvSpPr>
          <p:cNvPr id="4" name="Slide Number Placeholder 3"/>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42369895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FBD146B-EE5E-459D-89D3-F22117C3B951}" type="datetime1">
              <a:rPr lang="en-US" smtClean="0"/>
              <a:t>5/7/2024</a:t>
            </a:fld>
            <a:endParaRPr lang="en-US"/>
          </a:p>
        </p:txBody>
      </p:sp>
      <p:sp>
        <p:nvSpPr>
          <p:cNvPr id="6" name="Footer Placeholder 5"/>
          <p:cNvSpPr>
            <a:spLocks noGrp="1"/>
          </p:cNvSpPr>
          <p:nvPr>
            <p:ph type="ftr" sz="quarter" idx="11"/>
          </p:nvPr>
        </p:nvSpPr>
        <p:spPr/>
        <p:txBody>
          <a:bodyPr/>
          <a:lstStyle/>
          <a:p>
            <a:r>
              <a:rPr lang="en-US"/>
              <a:t>EDI CON Online 2022</a:t>
            </a:r>
          </a:p>
        </p:txBody>
      </p:sp>
      <p:sp>
        <p:nvSpPr>
          <p:cNvPr id="7" name="Slide Number Placeholder 6"/>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337654328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52C3493-9C19-486D-9ACB-2BC45F6F59DB}" type="datetime1">
              <a:rPr lang="en-US" smtClean="0"/>
              <a:t>5/7/2024</a:t>
            </a:fld>
            <a:endParaRPr lang="en-US"/>
          </a:p>
        </p:txBody>
      </p:sp>
      <p:sp>
        <p:nvSpPr>
          <p:cNvPr id="6" name="Footer Placeholder 5"/>
          <p:cNvSpPr>
            <a:spLocks noGrp="1"/>
          </p:cNvSpPr>
          <p:nvPr>
            <p:ph type="ftr" sz="quarter" idx="11"/>
          </p:nvPr>
        </p:nvSpPr>
        <p:spPr/>
        <p:txBody>
          <a:bodyPr/>
          <a:lstStyle/>
          <a:p>
            <a:r>
              <a:rPr lang="en-US"/>
              <a:t>EDI CON Online 2022</a:t>
            </a:r>
          </a:p>
        </p:txBody>
      </p:sp>
      <p:sp>
        <p:nvSpPr>
          <p:cNvPr id="7" name="Slide Number Placeholder 6"/>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53241768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3734A0-A61D-4478-8784-C7F766CDE52B}" type="datetime1">
              <a:rPr lang="en-US" smtClean="0"/>
              <a:t>5/7/2024</a:t>
            </a:fld>
            <a:endParaRPr lang="en-US"/>
          </a:p>
        </p:txBody>
      </p:sp>
      <p:sp>
        <p:nvSpPr>
          <p:cNvPr id="5" name="Footer Placeholder 4"/>
          <p:cNvSpPr>
            <a:spLocks noGrp="1"/>
          </p:cNvSpPr>
          <p:nvPr>
            <p:ph type="ftr" sz="quarter" idx="11"/>
          </p:nvPr>
        </p:nvSpPr>
        <p:spPr/>
        <p:txBody>
          <a:bodyPr/>
          <a:lstStyle/>
          <a:p>
            <a:r>
              <a:rPr lang="en-US"/>
              <a:t>EDI CON Online 2022</a:t>
            </a:r>
          </a:p>
        </p:txBody>
      </p:sp>
      <p:sp>
        <p:nvSpPr>
          <p:cNvPr id="6" name="Slide Number Placeholder 5"/>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124891794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2C047C-74BE-44C2-999E-2AB2DC45F250}" type="datetime1">
              <a:rPr lang="en-US" smtClean="0"/>
              <a:t>5/7/2024</a:t>
            </a:fld>
            <a:endParaRPr lang="en-US"/>
          </a:p>
        </p:txBody>
      </p:sp>
      <p:sp>
        <p:nvSpPr>
          <p:cNvPr id="5" name="Footer Placeholder 4"/>
          <p:cNvSpPr>
            <a:spLocks noGrp="1"/>
          </p:cNvSpPr>
          <p:nvPr>
            <p:ph type="ftr" sz="quarter" idx="11"/>
          </p:nvPr>
        </p:nvSpPr>
        <p:spPr/>
        <p:txBody>
          <a:bodyPr/>
          <a:lstStyle/>
          <a:p>
            <a:r>
              <a:rPr lang="en-US"/>
              <a:t>EDI CON Online 2022</a:t>
            </a:r>
          </a:p>
        </p:txBody>
      </p:sp>
      <p:sp>
        <p:nvSpPr>
          <p:cNvPr id="6" name="Slide Number Placeholder 5"/>
          <p:cNvSpPr>
            <a:spLocks noGrp="1"/>
          </p:cNvSpPr>
          <p:nvPr>
            <p:ph type="sldNum" sz="quarter" idx="12"/>
          </p:nvPr>
        </p:nvSpPr>
        <p:spPr/>
        <p:txBody>
          <a:bodyPr/>
          <a:lstStyle/>
          <a:p>
            <a:fld id="{FC8CB3F9-B734-42E2-8A0D-183248565310}" type="slidenum">
              <a:rPr lang="en-US" smtClean="0"/>
              <a:pPr/>
              <a:t>‹#›</a:t>
            </a:fld>
            <a:endParaRPr lang="en-US"/>
          </a:p>
        </p:txBody>
      </p:sp>
    </p:spTree>
    <p:extLst>
      <p:ext uri="{BB962C8B-B14F-4D97-AF65-F5344CB8AC3E}">
        <p14:creationId xmlns:p14="http://schemas.microsoft.com/office/powerpoint/2010/main" val="856163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2.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7965FB4-6A66-452B-8363-E125C8B43010}" type="datetime1">
              <a:rPr lang="en-US" smtClean="0"/>
              <a:t>5/7/2024</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EDI CON Online 2022</a:t>
            </a: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C8CB3F9-B734-42E2-8A0D-183248565310}" type="slidenum">
              <a:rPr lang="en-US" smtClean="0"/>
              <a:pPr/>
              <a:t>‹#›</a:t>
            </a:fld>
            <a:endParaRPr lang="en-US"/>
          </a:p>
        </p:txBody>
      </p:sp>
    </p:spTree>
    <p:extLst>
      <p:ext uri="{BB962C8B-B14F-4D97-AF65-F5344CB8AC3E}">
        <p14:creationId xmlns:p14="http://schemas.microsoft.com/office/powerpoint/2010/main" val="2065698482"/>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6.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3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4.xml.rels><?xml version="1.0" encoding="UTF-8" standalone="yes"?>
<Relationships xmlns="http://schemas.openxmlformats.org/package/2006/relationships"><Relationship Id="rId3" Type="http://schemas.openxmlformats.org/officeDocument/2006/relationships/hyperlink" Target="https://doi.org/10.1021/acsphotonics.5b00559"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1.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D74B66-A699-4D1E-B63F-655F055D3647}"/>
              </a:ext>
            </a:extLst>
          </p:cNvPr>
          <p:cNvSpPr>
            <a:spLocks noGrp="1"/>
          </p:cNvSpPr>
          <p:nvPr>
            <p:ph type="title"/>
          </p:nvPr>
        </p:nvSpPr>
        <p:spPr/>
        <p:txBody>
          <a:bodyPr/>
          <a:lstStyle/>
          <a:p>
            <a:r>
              <a:rPr lang="en-US" dirty="0"/>
              <a:t>Far-Field Radiation in the</a:t>
            </a:r>
            <a:br>
              <a:rPr lang="en-US" dirty="0"/>
            </a:br>
            <a:r>
              <a:rPr lang="en-US" dirty="0"/>
              <a:t>Presence of a Substrate</a:t>
            </a:r>
          </a:p>
        </p:txBody>
      </p:sp>
      <p:pic>
        <p:nvPicPr>
          <p:cNvPr id="3" name="Picture 2">
            <a:extLst>
              <a:ext uri="{FF2B5EF4-FFF2-40B4-BE49-F238E27FC236}">
                <a16:creationId xmlns:a16="http://schemas.microsoft.com/office/drawing/2014/main" id="{F5EE9BF2-B7B7-42D3-B085-06B9F6C074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7544" y="179828"/>
            <a:ext cx="7413003" cy="4169814"/>
          </a:xfrm>
          <a:prstGeom prst="rect">
            <a:avLst/>
          </a:prstGeom>
        </p:spPr>
      </p:pic>
    </p:spTree>
    <p:extLst>
      <p:ext uri="{BB962C8B-B14F-4D97-AF65-F5344CB8AC3E}">
        <p14:creationId xmlns:p14="http://schemas.microsoft.com/office/powerpoint/2010/main" val="2153533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B309B7-2184-44B3-9675-5B2BF76DA7F1}"/>
              </a:ext>
            </a:extLst>
          </p:cNvPr>
          <p:cNvSpPr>
            <a:spLocks noGrp="1"/>
          </p:cNvSpPr>
          <p:nvPr>
            <p:ph type="ctrTitle"/>
          </p:nvPr>
        </p:nvSpPr>
        <p:spPr/>
        <p:txBody>
          <a:bodyPr/>
          <a:lstStyle/>
          <a:p>
            <a:r>
              <a:rPr lang="en-US" dirty="0"/>
              <a:t>General Approach</a:t>
            </a:r>
          </a:p>
        </p:txBody>
      </p:sp>
      <p:sp>
        <p:nvSpPr>
          <p:cNvPr id="6" name="Subtitle 5">
            <a:extLst>
              <a:ext uri="{FF2B5EF4-FFF2-40B4-BE49-F238E27FC236}">
                <a16:creationId xmlns:a16="http://schemas.microsoft.com/office/drawing/2014/main" id="{ED31BE34-ADC0-45B0-8C93-965F86243235}"/>
              </a:ext>
            </a:extLst>
          </p:cNvPr>
          <p:cNvSpPr>
            <a:spLocks noGrp="1"/>
          </p:cNvSpPr>
          <p:nvPr>
            <p:ph type="subTitle" idx="1"/>
          </p:nvPr>
        </p:nvSpPr>
        <p:spPr/>
        <p:txBody>
          <a:bodyPr/>
          <a:lstStyle/>
          <a:p>
            <a:r>
              <a:rPr lang="en-US" dirty="0"/>
              <a:t>Introduction and Walkthrough</a:t>
            </a:r>
          </a:p>
        </p:txBody>
      </p:sp>
    </p:spTree>
    <p:extLst>
      <p:ext uri="{BB962C8B-B14F-4D97-AF65-F5344CB8AC3E}">
        <p14:creationId xmlns:p14="http://schemas.microsoft.com/office/powerpoint/2010/main" val="373761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3E963A-ED87-4D44-B8DA-9EB462E39E16}"/>
              </a:ext>
            </a:extLst>
          </p:cNvPr>
          <p:cNvSpPr>
            <a:spLocks noGrp="1"/>
          </p:cNvSpPr>
          <p:nvPr>
            <p:ph type="title"/>
          </p:nvPr>
        </p:nvSpPr>
        <p:spPr/>
        <p:txBody>
          <a:bodyPr/>
          <a:lstStyle/>
          <a:p>
            <a:r>
              <a:rPr lang="en-US" sz="1400" dirty="0">
                <a:solidFill>
                  <a:schemeClr val="accent3"/>
                </a:solidFill>
                <a:latin typeface="Lato Black" panose="020B0604020202020204" charset="0"/>
              </a:rPr>
              <a:t>INTRODUCTION</a:t>
            </a:r>
            <a:br>
              <a:rPr lang="en-US" dirty="0"/>
            </a:br>
            <a:r>
              <a:rPr lang="en-US" dirty="0"/>
              <a:t>General Approach</a:t>
            </a:r>
          </a:p>
        </p:txBody>
      </p:sp>
      <p:pic>
        <p:nvPicPr>
          <p:cNvPr id="19" name="Content Placeholder 5">
            <a:extLst>
              <a:ext uri="{FF2B5EF4-FFF2-40B4-BE49-F238E27FC236}">
                <a16:creationId xmlns:a16="http://schemas.microsoft.com/office/drawing/2014/main" id="{D1465556-8E06-465A-B35B-16CC6FFC36B9}"/>
              </a:ext>
            </a:extLst>
          </p:cNvPr>
          <p:cNvPicPr>
            <a:picLocks noGrp="1" noChangeAspect="1"/>
          </p:cNvPicPr>
          <p:nvPr>
            <p:ph sz="quarter" idx="17"/>
          </p:nvPr>
        </p:nvPicPr>
        <p:blipFill>
          <a:blip r:embed="rId3"/>
          <a:stretch>
            <a:fillRect/>
          </a:stretch>
        </p:blipFill>
        <p:spPr>
          <a:xfrm>
            <a:off x="-228600" y="2062032"/>
            <a:ext cx="4343401" cy="2894076"/>
          </a:xfrm>
          <a:prstGeom prst="rect">
            <a:avLst/>
          </a:prstGeom>
        </p:spPr>
      </p:pic>
      <p:sp>
        <p:nvSpPr>
          <p:cNvPr id="20" name="Content Placeholder 1">
            <a:extLst>
              <a:ext uri="{FF2B5EF4-FFF2-40B4-BE49-F238E27FC236}">
                <a16:creationId xmlns:a16="http://schemas.microsoft.com/office/drawing/2014/main" id="{37DFBD06-DA9D-4C5C-BEEC-8279F458E0BE}"/>
              </a:ext>
            </a:extLst>
          </p:cNvPr>
          <p:cNvSpPr txBox="1">
            <a:spLocks/>
          </p:cNvSpPr>
          <p:nvPr/>
        </p:nvSpPr>
        <p:spPr>
          <a:xfrm>
            <a:off x="4572000" y="2114550"/>
            <a:ext cx="4112486" cy="3752837"/>
          </a:xfrm>
          <a:prstGeom prst="rect">
            <a:avLst/>
          </a:prstGeom>
        </p:spPr>
        <p:txBody>
          <a:bodyPr>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4"/>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The file </a:t>
            </a:r>
            <a:r>
              <a:rPr lang="en-US" sz="1400" dirty="0" err="1"/>
              <a:t>General_FF.mph</a:t>
            </a:r>
            <a:r>
              <a:rPr lang="en-US" sz="1400" dirty="0"/>
              <a:t> demonstrates the generalized implementation.</a:t>
            </a:r>
          </a:p>
          <a:p>
            <a:r>
              <a:rPr lang="en-US" sz="1400" dirty="0"/>
              <a:t>Unlike the simplified version, the general version only calculates the FF at specific angles.</a:t>
            </a:r>
          </a:p>
          <a:p>
            <a:pPr lvl="1"/>
            <a:r>
              <a:rPr lang="en-US" sz="1200" dirty="0"/>
              <a:t>The 3D FF plot on right has asterisks at the calculated angles, and the connecting line is interpolated.</a:t>
            </a:r>
          </a:p>
          <a:p>
            <a:pPr lvl="1"/>
            <a:r>
              <a:rPr lang="en-US" sz="1200" dirty="0"/>
              <a:t>Because the FF solutions are discrete, it is not possible to generate a 3D radiation plot.</a:t>
            </a:r>
          </a:p>
        </p:txBody>
      </p:sp>
    </p:spTree>
    <p:extLst>
      <p:ext uri="{BB962C8B-B14F-4D97-AF65-F5344CB8AC3E}">
        <p14:creationId xmlns:p14="http://schemas.microsoft.com/office/powerpoint/2010/main" val="2635532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676C0A-390F-41CD-9702-DDA5F005EED5}"/>
              </a:ext>
            </a:extLst>
          </p:cNvPr>
          <p:cNvSpPr>
            <a:spLocks noGrp="1"/>
          </p:cNvSpPr>
          <p:nvPr>
            <p:ph sz="half" idx="10"/>
          </p:nvPr>
        </p:nvSpPr>
        <p:spPr>
          <a:xfrm>
            <a:off x="4234180" y="2190750"/>
            <a:ext cx="4452620" cy="2952750"/>
          </a:xfrm>
        </p:spPr>
        <p:txBody>
          <a:bodyPr>
            <a:normAutofit fontScale="92500" lnSpcReduction="10000"/>
          </a:bodyPr>
          <a:lstStyle/>
          <a:p>
            <a:r>
              <a:rPr lang="en-US" dirty="0"/>
              <a:t>The parameter and variable lists are slightly different.</a:t>
            </a:r>
          </a:p>
          <a:p>
            <a:pPr lvl="1"/>
            <a:r>
              <a:rPr lang="en-US" dirty="0"/>
              <a:t>The variables for the FF angle (</a:t>
            </a:r>
            <a:r>
              <a:rPr lang="en-US" dirty="0" err="1"/>
              <a:t>ff_theta</a:t>
            </a:r>
            <a:r>
              <a:rPr lang="en-US" dirty="0"/>
              <a:t>, </a:t>
            </a:r>
            <a:r>
              <a:rPr lang="en-US" dirty="0" err="1"/>
              <a:t>ff_phi</a:t>
            </a:r>
            <a:r>
              <a:rPr lang="en-US" dirty="0"/>
              <a:t>) are now parameters so they can be swept over.</a:t>
            </a:r>
          </a:p>
          <a:p>
            <a:pPr lvl="1"/>
            <a:r>
              <a:rPr lang="en-US" dirty="0"/>
              <a:t>Each layered domains needs its own variable definition.</a:t>
            </a:r>
          </a:p>
          <a:p>
            <a:r>
              <a:rPr lang="en-US" dirty="0"/>
              <a:t>Two </a:t>
            </a:r>
            <a:r>
              <a:rPr lang="en-US" i="1" dirty="0"/>
              <a:t>Coefficient Form Edge PDE </a:t>
            </a:r>
            <a:r>
              <a:rPr lang="en-US" dirty="0"/>
              <a:t>interfaces calculate the auxiliary fields.</a:t>
            </a:r>
          </a:p>
          <a:p>
            <a:r>
              <a:rPr lang="en-US" dirty="0"/>
              <a:t>A </a:t>
            </a:r>
            <a:r>
              <a:rPr lang="en-US" i="1" dirty="0"/>
              <a:t>General Extrusion</a:t>
            </a:r>
            <a:r>
              <a:rPr lang="en-US" dirty="0"/>
              <a:t> operator maps the auxiliary fields to the integration surface.</a:t>
            </a:r>
          </a:p>
          <a:p>
            <a:r>
              <a:rPr lang="en-US" dirty="0"/>
              <a:t>To add to your own models</a:t>
            </a:r>
          </a:p>
          <a:p>
            <a:pPr lvl="1"/>
            <a:r>
              <a:rPr lang="en-US" dirty="0"/>
              <a:t>Use the provided text files for variables and parameters, as with the simplified case.</a:t>
            </a:r>
          </a:p>
          <a:p>
            <a:pPr lvl="1"/>
            <a:r>
              <a:rPr lang="en-US" dirty="0"/>
              <a:t>Use Insert geometry and physics from the </a:t>
            </a:r>
            <a:r>
              <a:rPr lang="en-US" dirty="0" err="1"/>
              <a:t>FF_Helper.mph</a:t>
            </a:r>
            <a:r>
              <a:rPr lang="en-US" dirty="0"/>
              <a:t> file as shown on the next slide.</a:t>
            </a:r>
          </a:p>
        </p:txBody>
      </p:sp>
      <p:pic>
        <p:nvPicPr>
          <p:cNvPr id="21" name="Content Placeholder 20">
            <a:extLst>
              <a:ext uri="{FF2B5EF4-FFF2-40B4-BE49-F238E27FC236}">
                <a16:creationId xmlns:a16="http://schemas.microsoft.com/office/drawing/2014/main" id="{49CFC289-7ABB-4443-9BF9-7777F4B0A94C}"/>
              </a:ext>
            </a:extLst>
          </p:cNvPr>
          <p:cNvPicPr>
            <a:picLocks noGrp="1" noChangeAspect="1"/>
          </p:cNvPicPr>
          <p:nvPr>
            <p:ph sz="quarter" idx="17"/>
          </p:nvPr>
        </p:nvPicPr>
        <p:blipFill>
          <a:blip r:embed="rId3"/>
          <a:stretch>
            <a:fillRect/>
          </a:stretch>
        </p:blipFill>
        <p:spPr>
          <a:xfrm>
            <a:off x="914400" y="1022601"/>
            <a:ext cx="2971800" cy="3841248"/>
          </a:xfrm>
          <a:prstGeom prst="rect">
            <a:avLst/>
          </a:prstGeom>
          <a:ln w="12700">
            <a:solidFill>
              <a:schemeClr val="accent2"/>
            </a:solidFill>
          </a:ln>
        </p:spPr>
      </p:pic>
      <p:sp>
        <p:nvSpPr>
          <p:cNvPr id="4" name="Title 3">
            <a:extLst>
              <a:ext uri="{FF2B5EF4-FFF2-40B4-BE49-F238E27FC236}">
                <a16:creationId xmlns:a16="http://schemas.microsoft.com/office/drawing/2014/main" id="{AD961B80-CB39-4CC9-95BD-EBCFFE068079}"/>
              </a:ext>
            </a:extLst>
          </p:cNvPr>
          <p:cNvSpPr>
            <a:spLocks noGrp="1"/>
          </p:cNvSpPr>
          <p:nvPr>
            <p:ph type="title"/>
          </p:nvPr>
        </p:nvSpPr>
        <p:spPr/>
        <p:txBody>
          <a:bodyPr>
            <a:normAutofit/>
          </a:bodyPr>
          <a:lstStyle/>
          <a:p>
            <a:r>
              <a:rPr lang="en-US" sz="1400" dirty="0">
                <a:solidFill>
                  <a:schemeClr val="accent3"/>
                </a:solidFill>
                <a:latin typeface="Lato Black" panose="020B0604020202020204" charset="0"/>
              </a:rPr>
              <a:t>IMPLEMENTATION DIFFERENCES</a:t>
            </a:r>
            <a:br>
              <a:rPr lang="en-US" dirty="0"/>
            </a:br>
            <a:r>
              <a:rPr lang="en-US" dirty="0"/>
              <a:t>General Approach</a:t>
            </a:r>
          </a:p>
        </p:txBody>
      </p:sp>
      <p:sp>
        <p:nvSpPr>
          <p:cNvPr id="6" name="Rectangle 5">
            <a:extLst>
              <a:ext uri="{FF2B5EF4-FFF2-40B4-BE49-F238E27FC236}">
                <a16:creationId xmlns:a16="http://schemas.microsoft.com/office/drawing/2014/main" id="{C3F5B6DD-7D8B-4E9A-AA7F-D6253547B0FB}"/>
              </a:ext>
            </a:extLst>
          </p:cNvPr>
          <p:cNvSpPr/>
          <p:nvPr/>
        </p:nvSpPr>
        <p:spPr>
          <a:xfrm>
            <a:off x="1364457" y="2028824"/>
            <a:ext cx="1962659" cy="135732"/>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a:extLst>
              <a:ext uri="{FF2B5EF4-FFF2-40B4-BE49-F238E27FC236}">
                <a16:creationId xmlns:a16="http://schemas.microsoft.com/office/drawing/2014/main" id="{EE40B4CF-4427-4DB2-959C-494AB3840449}"/>
              </a:ext>
            </a:extLst>
          </p:cNvPr>
          <p:cNvSpPr/>
          <p:nvPr/>
        </p:nvSpPr>
        <p:spPr>
          <a:xfrm>
            <a:off x="1259404" y="4465162"/>
            <a:ext cx="1868090" cy="275456"/>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a:extLst>
              <a:ext uri="{FF2B5EF4-FFF2-40B4-BE49-F238E27FC236}">
                <a16:creationId xmlns:a16="http://schemas.microsoft.com/office/drawing/2014/main" id="{36108303-AE0F-4FD4-9A1C-8B45805E144E}"/>
              </a:ext>
            </a:extLst>
          </p:cNvPr>
          <p:cNvSpPr/>
          <p:nvPr/>
        </p:nvSpPr>
        <p:spPr>
          <a:xfrm>
            <a:off x="1459025" y="2650129"/>
            <a:ext cx="1868090" cy="657427"/>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12">
            <a:extLst>
              <a:ext uri="{FF2B5EF4-FFF2-40B4-BE49-F238E27FC236}">
                <a16:creationId xmlns:a16="http://schemas.microsoft.com/office/drawing/2014/main" id="{89FC46A8-3900-4025-A093-21F98A8BB693}"/>
              </a:ext>
            </a:extLst>
          </p:cNvPr>
          <p:cNvSpPr/>
          <p:nvPr/>
        </p:nvSpPr>
        <p:spPr>
          <a:xfrm>
            <a:off x="1459025" y="3431657"/>
            <a:ext cx="1868090" cy="27821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727997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A9BD83C-94B0-464F-B826-6D6A2D69C5A9}"/>
              </a:ext>
            </a:extLst>
          </p:cNvPr>
          <p:cNvPicPr>
            <a:picLocks noGrp="1" noChangeAspect="1"/>
          </p:cNvPicPr>
          <p:nvPr>
            <p:ph sz="quarter" idx="17"/>
          </p:nvPr>
        </p:nvPicPr>
        <p:blipFill>
          <a:blip r:embed="rId3"/>
          <a:stretch>
            <a:fillRect/>
          </a:stretch>
        </p:blipFill>
        <p:spPr>
          <a:xfrm>
            <a:off x="914400" y="714307"/>
            <a:ext cx="2971800" cy="3943486"/>
          </a:xfrm>
          <a:prstGeom prst="rect">
            <a:avLst/>
          </a:prstGeom>
          <a:ln w="12700">
            <a:solidFill>
              <a:schemeClr val="accent2"/>
            </a:solidFill>
          </a:ln>
        </p:spPr>
      </p:pic>
      <p:pic>
        <p:nvPicPr>
          <p:cNvPr id="7" name="Content Placeholder 9">
            <a:extLst>
              <a:ext uri="{FF2B5EF4-FFF2-40B4-BE49-F238E27FC236}">
                <a16:creationId xmlns:a16="http://schemas.microsoft.com/office/drawing/2014/main" id="{C159C7E5-C057-44F3-8A00-D56D8CF5A47C}"/>
              </a:ext>
            </a:extLst>
          </p:cNvPr>
          <p:cNvPicPr>
            <a:picLocks noChangeAspect="1"/>
          </p:cNvPicPr>
          <p:nvPr/>
        </p:nvPicPr>
        <p:blipFill rotWithShape="1">
          <a:blip r:embed="rId4"/>
          <a:srcRect l="29799" t="20289" r="30700" b="25945"/>
          <a:stretch/>
        </p:blipFill>
        <p:spPr>
          <a:xfrm>
            <a:off x="3045311" y="3801979"/>
            <a:ext cx="1145689" cy="1058779"/>
          </a:xfrm>
          <a:prstGeom prst="rect">
            <a:avLst/>
          </a:prstGeom>
          <a:solidFill>
            <a:schemeClr val="bg1"/>
          </a:solidFill>
          <a:ln w="12700">
            <a:solidFill>
              <a:schemeClr val="accent2"/>
            </a:solidFill>
          </a:ln>
        </p:spPr>
      </p:pic>
      <p:sp>
        <p:nvSpPr>
          <p:cNvPr id="5" name="Title 4">
            <a:extLst>
              <a:ext uri="{FF2B5EF4-FFF2-40B4-BE49-F238E27FC236}">
                <a16:creationId xmlns:a16="http://schemas.microsoft.com/office/drawing/2014/main" id="{810D277C-5D7B-4E90-B409-223C0C826921}"/>
              </a:ext>
            </a:extLst>
          </p:cNvPr>
          <p:cNvSpPr>
            <a:spLocks noGrp="1"/>
          </p:cNvSpPr>
          <p:nvPr>
            <p:ph type="title"/>
          </p:nvPr>
        </p:nvSpPr>
        <p:spPr/>
        <p:txBody>
          <a:bodyPr/>
          <a:lstStyle/>
          <a:p>
            <a:r>
              <a:rPr lang="en-US" sz="1400" dirty="0">
                <a:solidFill>
                  <a:schemeClr val="accent3"/>
                </a:solidFill>
                <a:latin typeface="Lato Black" panose="020B0604020202020204" charset="0"/>
              </a:rPr>
              <a:t>WALKTHROUGH</a:t>
            </a:r>
            <a:br>
              <a:rPr lang="en-US" sz="900" dirty="0">
                <a:solidFill>
                  <a:schemeClr val="accent3"/>
                </a:solidFill>
              </a:rPr>
            </a:br>
            <a:r>
              <a:rPr lang="en-US" dirty="0"/>
              <a:t>Geometry</a:t>
            </a:r>
          </a:p>
        </p:txBody>
      </p:sp>
      <p:sp>
        <p:nvSpPr>
          <p:cNvPr id="6" name="Content Placeholder 5">
            <a:extLst>
              <a:ext uri="{FF2B5EF4-FFF2-40B4-BE49-F238E27FC236}">
                <a16:creationId xmlns:a16="http://schemas.microsoft.com/office/drawing/2014/main" id="{7499AFF5-1576-422F-85A1-D0218B0A121F}"/>
              </a:ext>
            </a:extLst>
          </p:cNvPr>
          <p:cNvSpPr>
            <a:spLocks noGrp="1"/>
          </p:cNvSpPr>
          <p:nvPr>
            <p:ph sz="half" idx="10"/>
          </p:nvPr>
        </p:nvSpPr>
        <p:spPr>
          <a:xfrm>
            <a:off x="4234180" y="2190750"/>
            <a:ext cx="4516914" cy="2927540"/>
          </a:xfrm>
        </p:spPr>
        <p:txBody>
          <a:bodyPr>
            <a:normAutofit fontScale="85000" lnSpcReduction="10000"/>
          </a:bodyPr>
          <a:lstStyle/>
          <a:p>
            <a:r>
              <a:rPr lang="en-US" dirty="0"/>
              <a:t>Open provided file, which is a working simulation of a current loop.</a:t>
            </a:r>
          </a:p>
          <a:p>
            <a:pPr lvl="1"/>
            <a:r>
              <a:rPr lang="en-US" dirty="0" err="1"/>
              <a:t>General_FF_Walkthrough.mph</a:t>
            </a:r>
            <a:endParaRPr lang="en-US" dirty="0"/>
          </a:p>
          <a:p>
            <a:pPr lvl="1"/>
            <a:r>
              <a:rPr lang="en-US" dirty="0"/>
              <a:t>The parameters are already imported, as they are used in the working model.</a:t>
            </a:r>
          </a:p>
          <a:p>
            <a:r>
              <a:rPr lang="en-US" dirty="0"/>
              <a:t>Right click </a:t>
            </a:r>
            <a:r>
              <a:rPr lang="en-US" i="1" dirty="0"/>
              <a:t>Component 1</a:t>
            </a:r>
            <a:r>
              <a:rPr lang="en-US" dirty="0"/>
              <a:t> &gt; </a:t>
            </a:r>
            <a:r>
              <a:rPr lang="en-US" i="1" dirty="0"/>
              <a:t>Geometry 1</a:t>
            </a:r>
            <a:r>
              <a:rPr lang="en-US" dirty="0"/>
              <a:t> and select </a:t>
            </a:r>
            <a:r>
              <a:rPr lang="en-US" i="1" dirty="0"/>
              <a:t>Insert Sequence</a:t>
            </a:r>
            <a:r>
              <a:rPr lang="en-US" dirty="0"/>
              <a:t>.</a:t>
            </a:r>
          </a:p>
          <a:p>
            <a:pPr lvl="1"/>
            <a:r>
              <a:rPr lang="en-US" dirty="0"/>
              <a:t>Select </a:t>
            </a:r>
            <a:r>
              <a:rPr lang="en-US" dirty="0" err="1"/>
              <a:t>General_FF_Helper.mph</a:t>
            </a:r>
            <a:endParaRPr lang="en-US" dirty="0"/>
          </a:p>
          <a:p>
            <a:r>
              <a:rPr lang="en-US" dirty="0"/>
              <a:t>This adds in a </a:t>
            </a:r>
            <a:r>
              <a:rPr lang="en-US" i="1" dirty="0"/>
              <a:t>Line</a:t>
            </a:r>
            <a:r>
              <a:rPr lang="en-US" dirty="0"/>
              <a:t> called </a:t>
            </a:r>
            <a:r>
              <a:rPr lang="en-US" i="1" dirty="0"/>
              <a:t>1D ODE Line </a:t>
            </a:r>
            <a:r>
              <a:rPr lang="en-US" dirty="0"/>
              <a:t>and a number of selections.</a:t>
            </a:r>
          </a:p>
          <a:p>
            <a:r>
              <a:rPr lang="en-US" dirty="0"/>
              <a:t>Select </a:t>
            </a:r>
            <a:r>
              <a:rPr lang="en-US" i="1" dirty="0"/>
              <a:t>1D ODE Line</a:t>
            </a:r>
            <a:r>
              <a:rPr lang="en-US" dirty="0"/>
              <a:t>. For the starting point and endpoint, select the top and bottom points in the sphere as shown on right.</a:t>
            </a:r>
          </a:p>
          <a:p>
            <a:r>
              <a:rPr lang="en-US" dirty="0"/>
              <a:t>We recommend updating the selections for the half spaces and slab, but this is not required.</a:t>
            </a:r>
          </a:p>
        </p:txBody>
      </p:sp>
      <p:sp>
        <p:nvSpPr>
          <p:cNvPr id="9" name="Oval 8">
            <a:extLst>
              <a:ext uri="{FF2B5EF4-FFF2-40B4-BE49-F238E27FC236}">
                <a16:creationId xmlns:a16="http://schemas.microsoft.com/office/drawing/2014/main" id="{0B183898-E2AC-4976-B511-A7ECC12D0F95}"/>
              </a:ext>
            </a:extLst>
          </p:cNvPr>
          <p:cNvSpPr/>
          <p:nvPr/>
        </p:nvSpPr>
        <p:spPr>
          <a:xfrm>
            <a:off x="3550744" y="3827619"/>
            <a:ext cx="137160" cy="13716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F5869F48-520F-43C3-8765-3AC5C22DE5E7}"/>
              </a:ext>
            </a:extLst>
          </p:cNvPr>
          <p:cNvSpPr/>
          <p:nvPr/>
        </p:nvSpPr>
        <p:spPr>
          <a:xfrm>
            <a:off x="3549575" y="4706537"/>
            <a:ext cx="137160" cy="13716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TextBox 10">
            <a:extLst>
              <a:ext uri="{FF2B5EF4-FFF2-40B4-BE49-F238E27FC236}">
                <a16:creationId xmlns:a16="http://schemas.microsoft.com/office/drawing/2014/main" id="{F0C016F3-87E1-4B00-A0DF-07357098BB74}"/>
              </a:ext>
            </a:extLst>
          </p:cNvPr>
          <p:cNvSpPr txBox="1"/>
          <p:nvPr/>
        </p:nvSpPr>
        <p:spPr>
          <a:xfrm>
            <a:off x="3198567" y="3536567"/>
            <a:ext cx="879856" cy="276999"/>
          </a:xfrm>
          <a:prstGeom prst="rect">
            <a:avLst/>
          </a:prstGeom>
          <a:noFill/>
        </p:spPr>
        <p:txBody>
          <a:bodyPr wrap="none" rtlCol="0">
            <a:spAutoFit/>
          </a:bodyPr>
          <a:lstStyle/>
          <a:p>
            <a:r>
              <a:rPr lang="en-US" sz="1200" dirty="0">
                <a:latin typeface="Lato Light"/>
              </a:rPr>
              <a:t>Start point</a:t>
            </a:r>
          </a:p>
        </p:txBody>
      </p:sp>
      <p:sp>
        <p:nvSpPr>
          <p:cNvPr id="12" name="TextBox 11">
            <a:extLst>
              <a:ext uri="{FF2B5EF4-FFF2-40B4-BE49-F238E27FC236}">
                <a16:creationId xmlns:a16="http://schemas.microsoft.com/office/drawing/2014/main" id="{6CAA1D70-7934-45BA-BA50-708A33378FD9}"/>
              </a:ext>
            </a:extLst>
          </p:cNvPr>
          <p:cNvSpPr txBox="1"/>
          <p:nvPr/>
        </p:nvSpPr>
        <p:spPr>
          <a:xfrm>
            <a:off x="3247202" y="4841291"/>
            <a:ext cx="782587" cy="276999"/>
          </a:xfrm>
          <a:prstGeom prst="rect">
            <a:avLst/>
          </a:prstGeom>
          <a:noFill/>
        </p:spPr>
        <p:txBody>
          <a:bodyPr wrap="none" rtlCol="0">
            <a:spAutoFit/>
          </a:bodyPr>
          <a:lstStyle/>
          <a:p>
            <a:r>
              <a:rPr lang="en-US" sz="1200" dirty="0">
                <a:latin typeface="Lato Light"/>
              </a:rPr>
              <a:t>Endpoint</a:t>
            </a:r>
          </a:p>
        </p:txBody>
      </p:sp>
    </p:spTree>
    <p:extLst>
      <p:ext uri="{BB962C8B-B14F-4D97-AF65-F5344CB8AC3E}">
        <p14:creationId xmlns:p14="http://schemas.microsoft.com/office/powerpoint/2010/main" val="2949745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AADA8FC-B07E-4FCE-A2CF-490D432F87E2}"/>
              </a:ext>
            </a:extLst>
          </p:cNvPr>
          <p:cNvPicPr>
            <a:picLocks noChangeAspect="1"/>
          </p:cNvPicPr>
          <p:nvPr/>
        </p:nvPicPr>
        <p:blipFill>
          <a:blip r:embed="rId3"/>
          <a:stretch>
            <a:fillRect/>
          </a:stretch>
        </p:blipFill>
        <p:spPr>
          <a:xfrm>
            <a:off x="533400" y="3028950"/>
            <a:ext cx="3400850" cy="1981200"/>
          </a:xfrm>
          <a:prstGeom prst="rect">
            <a:avLst/>
          </a:prstGeom>
          <a:ln w="12700">
            <a:solidFill>
              <a:schemeClr val="accent2"/>
            </a:solidFill>
          </a:ln>
        </p:spPr>
      </p:pic>
      <p:sp>
        <p:nvSpPr>
          <p:cNvPr id="2" name="Title 1">
            <a:extLst>
              <a:ext uri="{FF2B5EF4-FFF2-40B4-BE49-F238E27FC236}">
                <a16:creationId xmlns:a16="http://schemas.microsoft.com/office/drawing/2014/main" id="{4261A436-E4D3-483E-A0D3-F81150DE4662}"/>
              </a:ext>
            </a:extLst>
          </p:cNvPr>
          <p:cNvSpPr>
            <a:spLocks noGrp="1"/>
          </p:cNvSpPr>
          <p:nvPr>
            <p:ph type="title"/>
          </p:nvPr>
        </p:nvSpPr>
        <p:spPr/>
        <p:txBody>
          <a:bodyPr>
            <a:normAutofit/>
          </a:bodyPr>
          <a:lstStyle/>
          <a:p>
            <a:r>
              <a:rPr lang="en-US" sz="1400" dirty="0">
                <a:solidFill>
                  <a:schemeClr val="accent3"/>
                </a:solidFill>
                <a:latin typeface="Lato Black" panose="020B0604020202020204" charset="0"/>
              </a:rPr>
              <a:t>WALKTHROUGH </a:t>
            </a:r>
            <a:br>
              <a:rPr lang="en-US" dirty="0">
                <a:solidFill>
                  <a:schemeClr val="accent3"/>
                </a:solidFill>
                <a:latin typeface="Lato Black" panose="020B0604020202020204" charset="0"/>
              </a:rPr>
            </a:br>
            <a:r>
              <a:rPr lang="en-US" dirty="0"/>
              <a:t>Physics</a:t>
            </a:r>
          </a:p>
        </p:txBody>
      </p:sp>
      <p:sp>
        <p:nvSpPr>
          <p:cNvPr id="3" name="Content Placeholder 2">
            <a:extLst>
              <a:ext uri="{FF2B5EF4-FFF2-40B4-BE49-F238E27FC236}">
                <a16:creationId xmlns:a16="http://schemas.microsoft.com/office/drawing/2014/main" id="{1EE4A40C-0F8D-4EAE-ABBB-A628A114AF9F}"/>
              </a:ext>
            </a:extLst>
          </p:cNvPr>
          <p:cNvSpPr>
            <a:spLocks noGrp="1"/>
          </p:cNvSpPr>
          <p:nvPr>
            <p:ph sz="half" idx="10"/>
          </p:nvPr>
        </p:nvSpPr>
        <p:spPr>
          <a:xfrm>
            <a:off x="4234180" y="2190750"/>
            <a:ext cx="4452620" cy="2952750"/>
          </a:xfrm>
        </p:spPr>
        <p:txBody>
          <a:bodyPr>
            <a:normAutofit/>
          </a:bodyPr>
          <a:lstStyle/>
          <a:p>
            <a:r>
              <a:rPr lang="en-US" sz="1200" dirty="0"/>
              <a:t>Right click </a:t>
            </a:r>
            <a:r>
              <a:rPr lang="en-US" sz="1200" i="1" dirty="0"/>
              <a:t>Component 1</a:t>
            </a:r>
            <a:r>
              <a:rPr lang="en-US" sz="1200" dirty="0"/>
              <a:t> and select </a:t>
            </a:r>
            <a:r>
              <a:rPr lang="en-US" sz="1200" i="1" dirty="0"/>
              <a:t>Insert Physics</a:t>
            </a:r>
            <a:r>
              <a:rPr lang="en-US" sz="1200" dirty="0"/>
              <a:t>.</a:t>
            </a:r>
          </a:p>
          <a:p>
            <a:pPr lvl="1"/>
            <a:r>
              <a:rPr lang="en-US" sz="1000" dirty="0"/>
              <a:t>Select </a:t>
            </a:r>
            <a:r>
              <a:rPr lang="en-US" sz="1000" dirty="0" err="1"/>
              <a:t>General_FF_Helper.mph</a:t>
            </a:r>
            <a:r>
              <a:rPr lang="en-US" sz="1000" dirty="0"/>
              <a:t> again.</a:t>
            </a:r>
          </a:p>
          <a:p>
            <a:pPr lvl="1"/>
            <a:r>
              <a:rPr lang="en-US" sz="1000" dirty="0"/>
              <a:t>Select the two </a:t>
            </a:r>
            <a:r>
              <a:rPr lang="en-US" sz="1000" i="1" dirty="0"/>
              <a:t>Coefficient Form Edge PDE</a:t>
            </a:r>
            <a:r>
              <a:rPr lang="en-US" sz="1000" dirty="0"/>
              <a:t>s and click Ok. This will add those two interfaces to the model.</a:t>
            </a:r>
          </a:p>
          <a:p>
            <a:r>
              <a:rPr lang="en-US" sz="1200" dirty="0"/>
              <a:t>Select the first </a:t>
            </a:r>
            <a:r>
              <a:rPr lang="en-US" sz="1200" i="1" dirty="0"/>
              <a:t>Coefficient Form Edge PDE </a:t>
            </a:r>
            <a:r>
              <a:rPr lang="en-US" sz="1200" dirty="0"/>
              <a:t>interface.</a:t>
            </a:r>
          </a:p>
          <a:p>
            <a:pPr lvl="1"/>
            <a:r>
              <a:rPr lang="en-US" sz="1000" dirty="0"/>
              <a:t>Change the selection to </a:t>
            </a:r>
            <a:r>
              <a:rPr lang="en-US" sz="1000" i="1" dirty="0"/>
              <a:t>1D ODE Line</a:t>
            </a:r>
            <a:r>
              <a:rPr lang="en-US" sz="1000" dirty="0"/>
              <a:t>.</a:t>
            </a:r>
          </a:p>
          <a:p>
            <a:pPr lvl="1"/>
            <a:r>
              <a:rPr lang="en-US" sz="1000" dirty="0"/>
              <a:t>Select the first </a:t>
            </a:r>
            <a:r>
              <a:rPr lang="en-US" sz="1000" i="1" dirty="0"/>
              <a:t>Flux/Source </a:t>
            </a:r>
            <a:r>
              <a:rPr lang="en-US" sz="1000" dirty="0"/>
              <a:t>boundary condition under the interface. Change the selection to </a:t>
            </a:r>
            <a:r>
              <a:rPr lang="en-US" sz="1000" i="1" dirty="0"/>
              <a:t>Top ODE Boundary</a:t>
            </a:r>
            <a:r>
              <a:rPr lang="en-US" sz="1000" dirty="0"/>
              <a:t>.</a:t>
            </a:r>
          </a:p>
          <a:p>
            <a:pPr lvl="1"/>
            <a:r>
              <a:rPr lang="en-US" sz="1000" dirty="0"/>
              <a:t>Select the second </a:t>
            </a:r>
            <a:r>
              <a:rPr lang="en-US" sz="1000" i="1" dirty="0"/>
              <a:t>Flux/Source </a:t>
            </a:r>
            <a:r>
              <a:rPr lang="en-US" sz="1000" dirty="0"/>
              <a:t>boundary condition. Change the selection to </a:t>
            </a:r>
            <a:r>
              <a:rPr lang="en-US" sz="1000" i="1" dirty="0"/>
              <a:t>Bot ODE Boundary</a:t>
            </a:r>
            <a:r>
              <a:rPr lang="en-US" sz="1000" dirty="0"/>
              <a:t>.</a:t>
            </a:r>
          </a:p>
          <a:p>
            <a:r>
              <a:rPr lang="en-US" sz="1200" dirty="0"/>
              <a:t>Do the same for the other </a:t>
            </a:r>
            <a:r>
              <a:rPr lang="en-US" sz="1200" i="1" dirty="0"/>
              <a:t>Coefficient Form Edge PDE </a:t>
            </a:r>
            <a:r>
              <a:rPr lang="en-US" sz="1200" dirty="0"/>
              <a:t>interface and boundary conditions.</a:t>
            </a:r>
          </a:p>
        </p:txBody>
      </p:sp>
      <p:pic>
        <p:nvPicPr>
          <p:cNvPr id="11" name="Picture 10">
            <a:extLst>
              <a:ext uri="{FF2B5EF4-FFF2-40B4-BE49-F238E27FC236}">
                <a16:creationId xmlns:a16="http://schemas.microsoft.com/office/drawing/2014/main" id="{AA12F111-C031-4D06-B8C4-86E45D47B27B}"/>
              </a:ext>
            </a:extLst>
          </p:cNvPr>
          <p:cNvPicPr>
            <a:picLocks noChangeAspect="1"/>
          </p:cNvPicPr>
          <p:nvPr/>
        </p:nvPicPr>
        <p:blipFill>
          <a:blip r:embed="rId4"/>
          <a:stretch>
            <a:fillRect/>
          </a:stretch>
        </p:blipFill>
        <p:spPr>
          <a:xfrm>
            <a:off x="1676400" y="2343150"/>
            <a:ext cx="2457589" cy="2416532"/>
          </a:xfrm>
          <a:prstGeom prst="rect">
            <a:avLst/>
          </a:prstGeom>
          <a:ln w="12700">
            <a:solidFill>
              <a:schemeClr val="accent2"/>
            </a:solidFill>
          </a:ln>
        </p:spPr>
      </p:pic>
      <p:pic>
        <p:nvPicPr>
          <p:cNvPr id="10" name="Content Placeholder 9">
            <a:extLst>
              <a:ext uri="{FF2B5EF4-FFF2-40B4-BE49-F238E27FC236}">
                <a16:creationId xmlns:a16="http://schemas.microsoft.com/office/drawing/2014/main" id="{DA3B28EA-C326-41B2-9A03-6AE3C127903C}"/>
              </a:ext>
            </a:extLst>
          </p:cNvPr>
          <p:cNvPicPr>
            <a:picLocks noGrp="1" noChangeAspect="1"/>
          </p:cNvPicPr>
          <p:nvPr>
            <p:ph sz="quarter" idx="17"/>
          </p:nvPr>
        </p:nvPicPr>
        <p:blipFill>
          <a:blip r:embed="rId5"/>
          <a:stretch>
            <a:fillRect/>
          </a:stretch>
        </p:blipFill>
        <p:spPr>
          <a:xfrm>
            <a:off x="914400" y="590550"/>
            <a:ext cx="2895600" cy="2294365"/>
          </a:xfrm>
          <a:prstGeom prst="rect">
            <a:avLst/>
          </a:prstGeom>
          <a:ln w="12700">
            <a:solidFill>
              <a:schemeClr val="accent2"/>
            </a:solidFill>
          </a:ln>
        </p:spPr>
      </p:pic>
    </p:spTree>
    <p:extLst>
      <p:ext uri="{BB962C8B-B14F-4D97-AF65-F5344CB8AC3E}">
        <p14:creationId xmlns:p14="http://schemas.microsoft.com/office/powerpoint/2010/main" val="1991730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DFCA3BC-8A58-4E51-AB31-30A14E485EEA}"/>
              </a:ext>
            </a:extLst>
          </p:cNvPr>
          <p:cNvPicPr>
            <a:picLocks noChangeAspect="1"/>
          </p:cNvPicPr>
          <p:nvPr/>
        </p:nvPicPr>
        <p:blipFill>
          <a:blip r:embed="rId3"/>
          <a:stretch>
            <a:fillRect/>
          </a:stretch>
        </p:blipFill>
        <p:spPr>
          <a:xfrm>
            <a:off x="814182" y="2484838"/>
            <a:ext cx="2943635" cy="2455771"/>
          </a:xfrm>
          <a:prstGeom prst="rect">
            <a:avLst/>
          </a:prstGeom>
          <a:ln w="12700">
            <a:solidFill>
              <a:schemeClr val="accent2"/>
            </a:solidFill>
          </a:ln>
        </p:spPr>
      </p:pic>
      <p:pic>
        <p:nvPicPr>
          <p:cNvPr id="10" name="Content Placeholder 9">
            <a:extLst>
              <a:ext uri="{FF2B5EF4-FFF2-40B4-BE49-F238E27FC236}">
                <a16:creationId xmlns:a16="http://schemas.microsoft.com/office/drawing/2014/main" id="{1ED53D89-354F-4118-9BFD-6694AFE83D5D}"/>
              </a:ext>
            </a:extLst>
          </p:cNvPr>
          <p:cNvPicPr>
            <a:picLocks noGrp="1" noChangeAspect="1"/>
          </p:cNvPicPr>
          <p:nvPr>
            <p:ph sz="quarter" idx="17"/>
          </p:nvPr>
        </p:nvPicPr>
        <p:blipFill>
          <a:blip r:embed="rId4"/>
          <a:stretch>
            <a:fillRect/>
          </a:stretch>
        </p:blipFill>
        <p:spPr>
          <a:xfrm>
            <a:off x="814181" y="804645"/>
            <a:ext cx="2943636" cy="1557555"/>
          </a:xfrm>
          <a:prstGeom prst="rect">
            <a:avLst/>
          </a:prstGeom>
          <a:ln w="12700">
            <a:solidFill>
              <a:schemeClr val="accent2"/>
            </a:solidFill>
          </a:ln>
        </p:spPr>
      </p:pic>
      <p:sp>
        <p:nvSpPr>
          <p:cNvPr id="2" name="Title 1">
            <a:extLst>
              <a:ext uri="{FF2B5EF4-FFF2-40B4-BE49-F238E27FC236}">
                <a16:creationId xmlns:a16="http://schemas.microsoft.com/office/drawing/2014/main" id="{4261A436-E4D3-483E-A0D3-F81150DE4662}"/>
              </a:ext>
            </a:extLst>
          </p:cNvPr>
          <p:cNvSpPr>
            <a:spLocks noGrp="1"/>
          </p:cNvSpPr>
          <p:nvPr>
            <p:ph type="title"/>
          </p:nvPr>
        </p:nvSpPr>
        <p:spPr>
          <a:xfrm>
            <a:off x="4081779" y="1009650"/>
            <a:ext cx="4452621" cy="914400"/>
          </a:xfrm>
        </p:spPr>
        <p:txBody>
          <a:bodyPr>
            <a:normAutofit fontScale="90000"/>
          </a:bodyPr>
          <a:lstStyle/>
          <a:p>
            <a:r>
              <a:rPr lang="en-US" sz="1600" dirty="0">
                <a:solidFill>
                  <a:schemeClr val="accent3"/>
                </a:solidFill>
                <a:latin typeface="Lato Black" panose="020B0604020202020204" charset="0"/>
              </a:rPr>
              <a:t>WALKTHROUGH </a:t>
            </a:r>
            <a:br>
              <a:rPr lang="en-US" dirty="0">
                <a:solidFill>
                  <a:schemeClr val="accent3"/>
                </a:solidFill>
                <a:latin typeface="Lato Black" panose="020B0604020202020204" charset="0"/>
              </a:rPr>
            </a:br>
            <a:r>
              <a:rPr lang="en-US" sz="2700" dirty="0"/>
              <a:t>General Extrusion and Variables</a:t>
            </a:r>
          </a:p>
        </p:txBody>
      </p:sp>
      <p:sp>
        <p:nvSpPr>
          <p:cNvPr id="3" name="Content Placeholder 2">
            <a:extLst>
              <a:ext uri="{FF2B5EF4-FFF2-40B4-BE49-F238E27FC236}">
                <a16:creationId xmlns:a16="http://schemas.microsoft.com/office/drawing/2014/main" id="{1EE4A40C-0F8D-4EAE-ABBB-A628A114AF9F}"/>
              </a:ext>
            </a:extLst>
          </p:cNvPr>
          <p:cNvSpPr>
            <a:spLocks noGrp="1"/>
          </p:cNvSpPr>
          <p:nvPr>
            <p:ph sz="half" idx="10"/>
          </p:nvPr>
        </p:nvSpPr>
        <p:spPr>
          <a:xfrm>
            <a:off x="3986213" y="2190750"/>
            <a:ext cx="4700587" cy="2878446"/>
          </a:xfrm>
        </p:spPr>
        <p:txBody>
          <a:bodyPr>
            <a:normAutofit/>
          </a:bodyPr>
          <a:lstStyle/>
          <a:p>
            <a:r>
              <a:rPr lang="en-US" sz="1200" dirty="0"/>
              <a:t>Right click </a:t>
            </a:r>
            <a:r>
              <a:rPr lang="en-US" sz="1200" i="1" dirty="0"/>
              <a:t>Component 1</a:t>
            </a:r>
            <a:r>
              <a:rPr lang="en-US" sz="1200" dirty="0"/>
              <a:t> &gt; </a:t>
            </a:r>
            <a:r>
              <a:rPr lang="en-US" sz="1200" i="1" dirty="0"/>
              <a:t>Definitions</a:t>
            </a:r>
            <a:r>
              <a:rPr lang="en-US" sz="1200" dirty="0"/>
              <a:t> and select </a:t>
            </a:r>
            <a:r>
              <a:rPr lang="en-US" sz="1200" i="1" dirty="0"/>
              <a:t>Nonlocal Couplings </a:t>
            </a:r>
            <a:r>
              <a:rPr lang="en-US" sz="1200" dirty="0"/>
              <a:t>&gt; </a:t>
            </a:r>
            <a:r>
              <a:rPr lang="en-US" sz="1200" i="1" dirty="0"/>
              <a:t>General Extrusion</a:t>
            </a:r>
            <a:r>
              <a:rPr lang="en-US" sz="1200" dirty="0"/>
              <a:t>.</a:t>
            </a:r>
          </a:p>
          <a:p>
            <a:pPr lvl="1"/>
            <a:r>
              <a:rPr lang="en-US" sz="1000" dirty="0"/>
              <a:t>Change the name to </a:t>
            </a:r>
            <a:r>
              <a:rPr lang="en-US" sz="1000" dirty="0" err="1"/>
              <a:t>ff_genext</a:t>
            </a:r>
            <a:r>
              <a:rPr lang="en-US" sz="1000" dirty="0"/>
              <a:t>, the geometric entity level to edge, and the selection to </a:t>
            </a:r>
            <a:r>
              <a:rPr lang="en-US" sz="1000" i="1" dirty="0"/>
              <a:t>1D ODE Line</a:t>
            </a:r>
            <a:r>
              <a:rPr lang="en-US" sz="1000" dirty="0"/>
              <a:t>.</a:t>
            </a:r>
          </a:p>
          <a:p>
            <a:pPr lvl="1"/>
            <a:r>
              <a:rPr lang="en-US" sz="1000" dirty="0"/>
              <a:t>For the destination map, set the x and y expressions to 0. Leave the z-expression as z.</a:t>
            </a:r>
          </a:p>
          <a:p>
            <a:r>
              <a:rPr lang="en-US" sz="1200" dirty="0"/>
              <a:t>Add five </a:t>
            </a:r>
            <a:r>
              <a:rPr lang="en-US" sz="1200" i="1" dirty="0"/>
              <a:t>Variables</a:t>
            </a:r>
            <a:r>
              <a:rPr lang="en-US" sz="1200" dirty="0"/>
              <a:t> node to the model by right clicking </a:t>
            </a:r>
            <a:r>
              <a:rPr lang="en-US" sz="1200" i="1" dirty="0"/>
              <a:t>Component 1</a:t>
            </a:r>
            <a:r>
              <a:rPr lang="en-US" sz="1200" dirty="0"/>
              <a:t> &gt; </a:t>
            </a:r>
            <a:r>
              <a:rPr lang="en-US" sz="1200" i="1" dirty="0"/>
              <a:t>Definitions</a:t>
            </a:r>
            <a:r>
              <a:rPr lang="en-US" sz="1200" dirty="0"/>
              <a:t> and selecting </a:t>
            </a:r>
            <a:r>
              <a:rPr lang="en-US" sz="1200" i="1" dirty="0"/>
              <a:t>Variables</a:t>
            </a:r>
            <a:r>
              <a:rPr lang="en-US" sz="1200" dirty="0"/>
              <a:t>.</a:t>
            </a:r>
          </a:p>
          <a:p>
            <a:pPr lvl="1"/>
            <a:r>
              <a:rPr lang="en-US" sz="1000" dirty="0"/>
              <a:t>For the slab use General_FF_VariablesSlabDomain_Demo.txt instead of the _</a:t>
            </a:r>
            <a:r>
              <a:rPr lang="en-US" sz="1000" dirty="0" err="1"/>
              <a:t>Inhom</a:t>
            </a:r>
            <a:r>
              <a:rPr lang="en-US" sz="1000" dirty="0"/>
              <a:t> file, which is more general.</a:t>
            </a:r>
          </a:p>
          <a:p>
            <a:r>
              <a:rPr lang="en-US" sz="1200" dirty="0"/>
              <a:t>Import from the provided text files. Two of the variables (FF) will be global, and the other three are for the slab plus top and  bottom half spaces.</a:t>
            </a:r>
          </a:p>
        </p:txBody>
      </p:sp>
    </p:spTree>
    <p:extLst>
      <p:ext uri="{BB962C8B-B14F-4D97-AF65-F5344CB8AC3E}">
        <p14:creationId xmlns:p14="http://schemas.microsoft.com/office/powerpoint/2010/main" val="31530870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a:extLst>
              <a:ext uri="{FF2B5EF4-FFF2-40B4-BE49-F238E27FC236}">
                <a16:creationId xmlns:a16="http://schemas.microsoft.com/office/drawing/2014/main" id="{977FCD80-24B8-4E31-9BFA-6738E86C48BA}"/>
              </a:ext>
            </a:extLst>
          </p:cNvPr>
          <p:cNvPicPr>
            <a:picLocks noGrp="1" noChangeAspect="1"/>
          </p:cNvPicPr>
          <p:nvPr>
            <p:ph sz="quarter" idx="17"/>
          </p:nvPr>
        </p:nvPicPr>
        <p:blipFill>
          <a:blip r:embed="rId3"/>
          <a:stretch>
            <a:fillRect/>
          </a:stretch>
        </p:blipFill>
        <p:spPr>
          <a:xfrm>
            <a:off x="914400" y="666750"/>
            <a:ext cx="2971800" cy="3330846"/>
          </a:xfrm>
          <a:prstGeom prst="rect">
            <a:avLst/>
          </a:prstGeom>
          <a:ln w="12700">
            <a:solidFill>
              <a:schemeClr val="accent2"/>
            </a:solidFill>
          </a:ln>
        </p:spPr>
      </p:pic>
      <p:sp>
        <p:nvSpPr>
          <p:cNvPr id="2" name="Title 1">
            <a:extLst>
              <a:ext uri="{FF2B5EF4-FFF2-40B4-BE49-F238E27FC236}">
                <a16:creationId xmlns:a16="http://schemas.microsoft.com/office/drawing/2014/main" id="{CF9BB944-21FB-42E8-B565-54BF90144D5A}"/>
              </a:ext>
            </a:extLst>
          </p:cNvPr>
          <p:cNvSpPr>
            <a:spLocks noGrp="1"/>
          </p:cNvSpPr>
          <p:nvPr>
            <p:ph type="title"/>
          </p:nvPr>
        </p:nvSpPr>
        <p:spPr/>
        <p:txBody>
          <a:bodyPr>
            <a:normAutofit/>
          </a:bodyPr>
          <a:lstStyle/>
          <a:p>
            <a:r>
              <a:rPr lang="en-US" sz="1400" dirty="0">
                <a:solidFill>
                  <a:schemeClr val="accent3"/>
                </a:solidFill>
                <a:latin typeface="Lato Black" panose="020B0604020202020204" charset="0"/>
              </a:rPr>
              <a:t>WALKTHROUGH </a:t>
            </a:r>
            <a:br>
              <a:rPr lang="en-US" dirty="0">
                <a:solidFill>
                  <a:schemeClr val="accent3"/>
                </a:solidFill>
                <a:latin typeface="Lato Black" panose="020B0604020202020204" charset="0"/>
              </a:rPr>
            </a:br>
            <a:r>
              <a:rPr lang="en-US" dirty="0"/>
              <a:t>Compute</a:t>
            </a:r>
          </a:p>
        </p:txBody>
      </p:sp>
      <p:sp>
        <p:nvSpPr>
          <p:cNvPr id="3" name="Content Placeholder 2">
            <a:extLst>
              <a:ext uri="{FF2B5EF4-FFF2-40B4-BE49-F238E27FC236}">
                <a16:creationId xmlns:a16="http://schemas.microsoft.com/office/drawing/2014/main" id="{89FB2036-EC72-4A62-98D1-D37FBAB2793B}"/>
              </a:ext>
            </a:extLst>
          </p:cNvPr>
          <p:cNvSpPr>
            <a:spLocks noGrp="1"/>
          </p:cNvSpPr>
          <p:nvPr>
            <p:ph sz="half" idx="10"/>
          </p:nvPr>
        </p:nvSpPr>
        <p:spPr>
          <a:xfrm>
            <a:off x="4234180" y="2190750"/>
            <a:ext cx="4528820" cy="2952750"/>
          </a:xfrm>
        </p:spPr>
        <p:txBody>
          <a:bodyPr>
            <a:normAutofit lnSpcReduction="10000"/>
          </a:bodyPr>
          <a:lstStyle/>
          <a:p>
            <a:r>
              <a:rPr lang="en-US" sz="1200" dirty="0"/>
              <a:t>Select </a:t>
            </a:r>
            <a:r>
              <a:rPr lang="en-US" sz="1200" i="1" dirty="0"/>
              <a:t>Study 1</a:t>
            </a:r>
            <a:r>
              <a:rPr lang="en-US" sz="1200" dirty="0"/>
              <a:t> &gt; </a:t>
            </a:r>
            <a:r>
              <a:rPr lang="en-US" sz="1200" i="1" dirty="0"/>
              <a:t>Step 1: Frequency Domain</a:t>
            </a:r>
            <a:r>
              <a:rPr lang="en-US" sz="1200" dirty="0"/>
              <a:t>.</a:t>
            </a:r>
          </a:p>
          <a:p>
            <a:pPr lvl="1"/>
            <a:r>
              <a:rPr lang="en-US" sz="1000" dirty="0"/>
              <a:t>Remove the </a:t>
            </a:r>
            <a:r>
              <a:rPr lang="en-US" sz="1000" i="1" dirty="0"/>
              <a:t>Solve for </a:t>
            </a:r>
            <a:r>
              <a:rPr lang="en-US" sz="1000" dirty="0"/>
              <a:t>checkmarks for the </a:t>
            </a:r>
            <a:r>
              <a:rPr lang="en-US" sz="1000" i="1" dirty="0"/>
              <a:t>Coefficient Form Edge PDE </a:t>
            </a:r>
            <a:r>
              <a:rPr lang="en-US" sz="1000" dirty="0"/>
              <a:t>interfaces.</a:t>
            </a:r>
          </a:p>
          <a:p>
            <a:r>
              <a:rPr lang="en-US" sz="1200" dirty="0"/>
              <a:t>Compute </a:t>
            </a:r>
            <a:r>
              <a:rPr lang="en-US" sz="1200" i="1" dirty="0"/>
              <a:t>Study 1</a:t>
            </a:r>
            <a:r>
              <a:rPr lang="en-US" sz="1200" dirty="0"/>
              <a:t>.</a:t>
            </a:r>
          </a:p>
          <a:p>
            <a:r>
              <a:rPr lang="en-US" sz="1200" dirty="0"/>
              <a:t>Add an empty study to the simulation.</a:t>
            </a:r>
          </a:p>
          <a:p>
            <a:pPr lvl="1"/>
            <a:r>
              <a:rPr lang="en-US" sz="1000" dirty="0"/>
              <a:t>Select this new study and deselect the </a:t>
            </a:r>
            <a:r>
              <a:rPr lang="en-US" sz="1000" i="1" dirty="0"/>
              <a:t>Generate default plots</a:t>
            </a:r>
            <a:r>
              <a:rPr lang="en-US" sz="1000" dirty="0"/>
              <a:t> checkbox.</a:t>
            </a:r>
          </a:p>
          <a:p>
            <a:r>
              <a:rPr lang="en-US" sz="1200" dirty="0"/>
              <a:t>Right click the new study and select </a:t>
            </a:r>
            <a:r>
              <a:rPr lang="en-US" sz="1200" i="1" dirty="0"/>
              <a:t>Study Steps </a:t>
            </a:r>
            <a:r>
              <a:rPr lang="en-US" sz="1200" dirty="0"/>
              <a:t>&gt; </a:t>
            </a:r>
            <a:r>
              <a:rPr lang="en-US" sz="1200" i="1" dirty="0"/>
              <a:t>Frequency Domain </a:t>
            </a:r>
            <a:r>
              <a:rPr lang="en-US" sz="1200" dirty="0"/>
              <a:t>&gt; </a:t>
            </a:r>
            <a:r>
              <a:rPr lang="en-US" sz="1200" i="1" dirty="0"/>
              <a:t>Frequency Domain</a:t>
            </a:r>
          </a:p>
          <a:p>
            <a:pPr lvl="1"/>
            <a:r>
              <a:rPr lang="en-US" sz="1000" dirty="0"/>
              <a:t>Update settings to match top right figure.</a:t>
            </a:r>
          </a:p>
          <a:p>
            <a:r>
              <a:rPr lang="en-US" sz="1200" dirty="0"/>
              <a:t>Add a </a:t>
            </a:r>
            <a:r>
              <a:rPr lang="en-US" sz="1200" i="1" dirty="0"/>
              <a:t>Parameter Sweep</a:t>
            </a:r>
            <a:r>
              <a:rPr lang="en-US" sz="1200" dirty="0"/>
              <a:t> to this study as shown.</a:t>
            </a:r>
          </a:p>
          <a:p>
            <a:pPr lvl="1"/>
            <a:r>
              <a:rPr lang="en-US" sz="1000" dirty="0"/>
              <a:t>These are the specific FF angles to solve for.</a:t>
            </a:r>
          </a:p>
          <a:p>
            <a:r>
              <a:rPr lang="en-US" sz="1200" dirty="0"/>
              <a:t>Compute </a:t>
            </a:r>
            <a:r>
              <a:rPr lang="en-US" sz="1200" i="1" dirty="0"/>
              <a:t>Study 2</a:t>
            </a:r>
            <a:r>
              <a:rPr lang="en-US" sz="1200" dirty="0"/>
              <a:t>.</a:t>
            </a:r>
          </a:p>
          <a:p>
            <a:endParaRPr lang="en-US" sz="1200" dirty="0"/>
          </a:p>
        </p:txBody>
      </p:sp>
      <p:pic>
        <p:nvPicPr>
          <p:cNvPr id="4" name="Picture 3">
            <a:extLst>
              <a:ext uri="{FF2B5EF4-FFF2-40B4-BE49-F238E27FC236}">
                <a16:creationId xmlns:a16="http://schemas.microsoft.com/office/drawing/2014/main" id="{5B2F42E6-CFAC-4661-BEC8-EBA924DC4F9F}"/>
              </a:ext>
            </a:extLst>
          </p:cNvPr>
          <p:cNvPicPr>
            <a:picLocks noChangeAspect="1"/>
          </p:cNvPicPr>
          <p:nvPr/>
        </p:nvPicPr>
        <p:blipFill>
          <a:blip r:embed="rId4"/>
          <a:stretch>
            <a:fillRect/>
          </a:stretch>
        </p:blipFill>
        <p:spPr>
          <a:xfrm>
            <a:off x="914400" y="4047448"/>
            <a:ext cx="2971800" cy="1060960"/>
          </a:xfrm>
          <a:prstGeom prst="rect">
            <a:avLst/>
          </a:prstGeom>
          <a:ln w="12700">
            <a:solidFill>
              <a:schemeClr val="accent2"/>
            </a:solidFill>
          </a:ln>
        </p:spPr>
      </p:pic>
      <p:sp>
        <p:nvSpPr>
          <p:cNvPr id="10" name="Rectangle 9">
            <a:extLst>
              <a:ext uri="{FF2B5EF4-FFF2-40B4-BE49-F238E27FC236}">
                <a16:creationId xmlns:a16="http://schemas.microsoft.com/office/drawing/2014/main" id="{BDAB6A89-8BA9-4CFD-8149-0CB3C2140DD2}"/>
              </a:ext>
            </a:extLst>
          </p:cNvPr>
          <p:cNvSpPr/>
          <p:nvPr/>
        </p:nvSpPr>
        <p:spPr>
          <a:xfrm>
            <a:off x="2001687" y="1026363"/>
            <a:ext cx="367646" cy="120192"/>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a:extLst>
              <a:ext uri="{FF2B5EF4-FFF2-40B4-BE49-F238E27FC236}">
                <a16:creationId xmlns:a16="http://schemas.microsoft.com/office/drawing/2014/main" id="{797C82BE-7D7F-4E1F-AE06-BEDE3ADEF70F}"/>
              </a:ext>
            </a:extLst>
          </p:cNvPr>
          <p:cNvSpPr/>
          <p:nvPr/>
        </p:nvSpPr>
        <p:spPr>
          <a:xfrm>
            <a:off x="2419990" y="2053092"/>
            <a:ext cx="388787" cy="544439"/>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Rectangle 11">
            <a:extLst>
              <a:ext uri="{FF2B5EF4-FFF2-40B4-BE49-F238E27FC236}">
                <a16:creationId xmlns:a16="http://schemas.microsoft.com/office/drawing/2014/main" id="{A036295A-BB3E-4B4F-90E7-1BA609AA023B}"/>
              </a:ext>
            </a:extLst>
          </p:cNvPr>
          <p:cNvSpPr/>
          <p:nvPr/>
        </p:nvSpPr>
        <p:spPr>
          <a:xfrm>
            <a:off x="1779916" y="2921335"/>
            <a:ext cx="2097698" cy="1061999"/>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514677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A2BF3E1-EB93-4725-B3D3-8D641DF390C9}"/>
              </a:ext>
            </a:extLst>
          </p:cNvPr>
          <p:cNvSpPr>
            <a:spLocks noGrp="1"/>
          </p:cNvSpPr>
          <p:nvPr>
            <p:ph type="title"/>
          </p:nvPr>
        </p:nvSpPr>
        <p:spPr/>
        <p:txBody>
          <a:bodyPr>
            <a:normAutofit/>
          </a:bodyPr>
          <a:lstStyle/>
          <a:p>
            <a:r>
              <a:rPr lang="en-US" sz="1400" dirty="0">
                <a:solidFill>
                  <a:schemeClr val="accent3"/>
                </a:solidFill>
                <a:latin typeface="Lato Black" panose="020B0604020202020204" charset="0"/>
              </a:rPr>
              <a:t>WALKTHROUGH </a:t>
            </a:r>
            <a:br>
              <a:rPr lang="en-US" dirty="0">
                <a:solidFill>
                  <a:schemeClr val="accent3"/>
                </a:solidFill>
                <a:latin typeface="Lato Black" panose="020B0604020202020204" charset="0"/>
              </a:rPr>
            </a:br>
            <a:r>
              <a:rPr lang="en-US" dirty="0"/>
              <a:t>Results</a:t>
            </a:r>
          </a:p>
        </p:txBody>
      </p:sp>
      <p:pic>
        <p:nvPicPr>
          <p:cNvPr id="20" name="Content Placeholder 11">
            <a:extLst>
              <a:ext uri="{FF2B5EF4-FFF2-40B4-BE49-F238E27FC236}">
                <a16:creationId xmlns:a16="http://schemas.microsoft.com/office/drawing/2014/main" id="{F0379AB7-9F75-42FF-8ACB-CC6AC187F757}"/>
              </a:ext>
            </a:extLst>
          </p:cNvPr>
          <p:cNvPicPr>
            <a:picLocks noGrp="1" noChangeAspect="1"/>
          </p:cNvPicPr>
          <p:nvPr>
            <p:ph sz="quarter" idx="17"/>
          </p:nvPr>
        </p:nvPicPr>
        <p:blipFill>
          <a:blip r:embed="rId3"/>
          <a:stretch>
            <a:fillRect/>
          </a:stretch>
        </p:blipFill>
        <p:spPr>
          <a:xfrm>
            <a:off x="-152401" y="1893570"/>
            <a:ext cx="4343401" cy="3040380"/>
          </a:xfrm>
          <a:prstGeom prst="rect">
            <a:avLst/>
          </a:prstGeom>
        </p:spPr>
      </p:pic>
      <p:sp>
        <p:nvSpPr>
          <p:cNvPr id="21" name="Content Placeholder 7">
            <a:extLst>
              <a:ext uri="{FF2B5EF4-FFF2-40B4-BE49-F238E27FC236}">
                <a16:creationId xmlns:a16="http://schemas.microsoft.com/office/drawing/2014/main" id="{84DEB0BA-160A-4D77-A0EC-C2AE01D2D7C6}"/>
              </a:ext>
            </a:extLst>
          </p:cNvPr>
          <p:cNvSpPr txBox="1">
            <a:spLocks/>
          </p:cNvSpPr>
          <p:nvPr/>
        </p:nvSpPr>
        <p:spPr>
          <a:xfrm>
            <a:off x="4724400" y="1809750"/>
            <a:ext cx="4269581" cy="3752837"/>
          </a:xfrm>
          <a:prstGeom prst="rect">
            <a:avLst/>
          </a:prstGeom>
        </p:spPr>
        <p:txBody>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4"/>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Right click </a:t>
            </a:r>
            <a:r>
              <a:rPr lang="en-US" sz="1400" i="1" dirty="0"/>
              <a:t>Results</a:t>
            </a:r>
            <a:r>
              <a:rPr lang="en-US" sz="1400" dirty="0"/>
              <a:t> and select </a:t>
            </a:r>
            <a:r>
              <a:rPr lang="en-US" sz="1400" i="1" dirty="0"/>
              <a:t>1D Plot Group</a:t>
            </a:r>
          </a:p>
          <a:p>
            <a:pPr lvl="1"/>
            <a:r>
              <a:rPr lang="en-US" sz="1200" dirty="0"/>
              <a:t>Change the </a:t>
            </a:r>
            <a:r>
              <a:rPr lang="en-US" sz="1200" i="1" dirty="0"/>
              <a:t>Dataset</a:t>
            </a:r>
            <a:r>
              <a:rPr lang="en-US" sz="1200" dirty="0"/>
              <a:t> to </a:t>
            </a:r>
            <a:r>
              <a:rPr lang="en-US" sz="1200" i="1" dirty="0"/>
              <a:t>Study 2</a:t>
            </a:r>
            <a:r>
              <a:rPr lang="en-US" sz="1200" dirty="0"/>
              <a:t>.</a:t>
            </a:r>
          </a:p>
          <a:p>
            <a:r>
              <a:rPr lang="en-US" sz="1400" dirty="0"/>
              <a:t>Right click </a:t>
            </a:r>
            <a:r>
              <a:rPr lang="en-US" sz="1400" i="1" dirty="0"/>
              <a:t>Results</a:t>
            </a:r>
            <a:r>
              <a:rPr lang="en-US" sz="1400" dirty="0"/>
              <a:t> &gt; </a:t>
            </a:r>
            <a:r>
              <a:rPr lang="en-US" sz="1400" i="1" dirty="0"/>
              <a:t>1D Plot Group</a:t>
            </a:r>
            <a:r>
              <a:rPr lang="en-US" sz="1400" dirty="0"/>
              <a:t> and select </a:t>
            </a:r>
            <a:r>
              <a:rPr lang="en-US" sz="1400" i="1" dirty="0"/>
              <a:t>Global</a:t>
            </a:r>
            <a:r>
              <a:rPr lang="en-US" sz="1400" dirty="0"/>
              <a:t>.</a:t>
            </a:r>
          </a:p>
          <a:p>
            <a:pPr lvl="1"/>
            <a:r>
              <a:rPr lang="en-US" sz="1200" dirty="0"/>
              <a:t>For the </a:t>
            </a:r>
            <a:r>
              <a:rPr lang="en-US" sz="1200" i="1" dirty="0"/>
              <a:t>Expression</a:t>
            </a:r>
            <a:r>
              <a:rPr lang="en-US" sz="1200" dirty="0"/>
              <a:t> enter abs(</a:t>
            </a:r>
            <a:r>
              <a:rPr lang="en-US" sz="1200" dirty="0" err="1"/>
              <a:t>ff_Efarphi</a:t>
            </a:r>
            <a:r>
              <a:rPr lang="en-US" sz="1200" dirty="0"/>
              <a:t>)</a:t>
            </a:r>
          </a:p>
          <a:p>
            <a:pPr lvl="1"/>
            <a:r>
              <a:rPr lang="en-US" sz="1200" dirty="0"/>
              <a:t>Under </a:t>
            </a:r>
            <a:r>
              <a:rPr lang="en-US" sz="1200" i="1" dirty="0"/>
              <a:t>x-Axis Data</a:t>
            </a:r>
            <a:r>
              <a:rPr lang="en-US" sz="1200" dirty="0"/>
              <a:t> change the </a:t>
            </a:r>
            <a:r>
              <a:rPr lang="en-US" sz="1200" i="1" dirty="0"/>
              <a:t>Axis source data</a:t>
            </a:r>
            <a:r>
              <a:rPr lang="en-US" sz="1200" dirty="0"/>
              <a:t> to </a:t>
            </a:r>
            <a:r>
              <a:rPr lang="en-US" sz="1200" dirty="0" err="1"/>
              <a:t>ff_theta</a:t>
            </a:r>
            <a:endParaRPr lang="en-US" sz="1200" dirty="0"/>
          </a:p>
          <a:p>
            <a:pPr lvl="1"/>
            <a:r>
              <a:rPr lang="en-US" sz="1200" dirty="0"/>
              <a:t>Under </a:t>
            </a:r>
            <a:r>
              <a:rPr lang="en-US" sz="1200" i="1" dirty="0"/>
              <a:t>Coloring and Style </a:t>
            </a:r>
            <a:r>
              <a:rPr lang="en-US" sz="1200" dirty="0"/>
              <a:t>change the </a:t>
            </a:r>
            <a:r>
              <a:rPr lang="en-US" sz="1200" i="1" dirty="0"/>
              <a:t>Marker</a:t>
            </a:r>
            <a:r>
              <a:rPr lang="en-US" sz="1200" dirty="0"/>
              <a:t> to </a:t>
            </a:r>
            <a:r>
              <a:rPr lang="en-US" sz="1200" i="1" dirty="0"/>
              <a:t>Asterisk</a:t>
            </a:r>
            <a:r>
              <a:rPr lang="en-US" sz="1200" dirty="0"/>
              <a:t> to see the precise points.</a:t>
            </a:r>
          </a:p>
          <a:p>
            <a:r>
              <a:rPr lang="en-US" sz="1400" dirty="0"/>
              <a:t>Plot</a:t>
            </a:r>
          </a:p>
          <a:p>
            <a:r>
              <a:rPr lang="en-US" sz="1400" dirty="0"/>
              <a:t>The file </a:t>
            </a:r>
            <a:r>
              <a:rPr lang="en-US" sz="1400" dirty="0" err="1"/>
              <a:t>General_FF.mph</a:t>
            </a:r>
            <a:r>
              <a:rPr lang="en-US" sz="1400" dirty="0"/>
              <a:t> is the final version of this walkthrough.</a:t>
            </a:r>
          </a:p>
        </p:txBody>
      </p:sp>
    </p:spTree>
    <p:extLst>
      <p:ext uri="{BB962C8B-B14F-4D97-AF65-F5344CB8AC3E}">
        <p14:creationId xmlns:p14="http://schemas.microsoft.com/office/powerpoint/2010/main" val="3536607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B2BF82F-4DD4-4E54-AC21-22D8ADF6A042}"/>
              </a:ext>
            </a:extLst>
          </p:cNvPr>
          <p:cNvSpPr>
            <a:spLocks noGrp="1"/>
          </p:cNvSpPr>
          <p:nvPr>
            <p:ph type="ctrTitle"/>
          </p:nvPr>
        </p:nvSpPr>
        <p:spPr/>
        <p:txBody>
          <a:bodyPr/>
          <a:lstStyle/>
          <a:p>
            <a:r>
              <a:rPr lang="en-US" dirty="0"/>
              <a:t>General Approach</a:t>
            </a:r>
          </a:p>
        </p:txBody>
      </p:sp>
      <p:sp>
        <p:nvSpPr>
          <p:cNvPr id="6" name="Subtitle 5">
            <a:extLst>
              <a:ext uri="{FF2B5EF4-FFF2-40B4-BE49-F238E27FC236}">
                <a16:creationId xmlns:a16="http://schemas.microsoft.com/office/drawing/2014/main" id="{4FA83408-EC44-43E4-9EF2-012136E26048}"/>
              </a:ext>
            </a:extLst>
          </p:cNvPr>
          <p:cNvSpPr>
            <a:spLocks noGrp="1"/>
          </p:cNvSpPr>
          <p:nvPr>
            <p:ph type="subTitle" idx="1"/>
          </p:nvPr>
        </p:nvSpPr>
        <p:spPr/>
        <p:txBody>
          <a:bodyPr/>
          <a:lstStyle/>
          <a:p>
            <a:r>
              <a:rPr lang="en-US" dirty="0"/>
              <a:t>Multiple Layers and Inhomogeneous Layers</a:t>
            </a:r>
          </a:p>
        </p:txBody>
      </p:sp>
    </p:spTree>
    <p:extLst>
      <p:ext uri="{BB962C8B-B14F-4D97-AF65-F5344CB8AC3E}">
        <p14:creationId xmlns:p14="http://schemas.microsoft.com/office/powerpoint/2010/main" val="3813598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BC402A-592A-458C-8A29-752892706EA2}"/>
              </a:ext>
            </a:extLst>
          </p:cNvPr>
          <p:cNvSpPr>
            <a:spLocks noGrp="1"/>
          </p:cNvSpPr>
          <p:nvPr>
            <p:ph type="title"/>
          </p:nvPr>
        </p:nvSpPr>
        <p:spPr/>
        <p:txBody>
          <a:bodyPr>
            <a:normAutofit fontScale="90000"/>
          </a:bodyPr>
          <a:lstStyle/>
          <a:p>
            <a:br>
              <a:rPr lang="en-US" dirty="0"/>
            </a:br>
            <a:r>
              <a:rPr lang="en-US" sz="1600" dirty="0">
                <a:solidFill>
                  <a:schemeClr val="accent4"/>
                </a:solidFill>
                <a:latin typeface="Lato Black" panose="020B0604020202020204" charset="0"/>
              </a:rPr>
              <a:t>GENERAL APPROACH</a:t>
            </a:r>
            <a:br>
              <a:rPr lang="en-US" dirty="0"/>
            </a:br>
            <a:r>
              <a:rPr lang="en-US" sz="2700" dirty="0"/>
              <a:t>Multiple Inhomogeneous Layers</a:t>
            </a:r>
            <a:endParaRPr lang="en-US" dirty="0"/>
          </a:p>
        </p:txBody>
      </p:sp>
      <p:pic>
        <p:nvPicPr>
          <p:cNvPr id="5" name="Content Placeholder 4">
            <a:extLst>
              <a:ext uri="{FF2B5EF4-FFF2-40B4-BE49-F238E27FC236}">
                <a16:creationId xmlns:a16="http://schemas.microsoft.com/office/drawing/2014/main" id="{728E75EE-71B0-4E15-AF93-D6B01AC5387A}"/>
              </a:ext>
            </a:extLst>
          </p:cNvPr>
          <p:cNvPicPr>
            <a:picLocks noGrp="1" noChangeAspect="1"/>
          </p:cNvPicPr>
          <p:nvPr>
            <p:ph sz="quarter" idx="11"/>
          </p:nvPr>
        </p:nvPicPr>
        <p:blipFill>
          <a:blip r:embed="rId3"/>
          <a:stretch>
            <a:fillRect/>
          </a:stretch>
        </p:blipFill>
        <p:spPr>
          <a:xfrm>
            <a:off x="6294010" y="2724151"/>
            <a:ext cx="2762250" cy="1834715"/>
          </a:xfrm>
          <a:prstGeom prst="rect">
            <a:avLst/>
          </a:prstGeom>
        </p:spPr>
      </p:pic>
      <p:sp>
        <p:nvSpPr>
          <p:cNvPr id="2" name="Content Placeholder 1">
            <a:extLst>
              <a:ext uri="{FF2B5EF4-FFF2-40B4-BE49-F238E27FC236}">
                <a16:creationId xmlns:a16="http://schemas.microsoft.com/office/drawing/2014/main" id="{58109478-0674-4D2F-BD3B-A7D1E5043C6D}"/>
              </a:ext>
            </a:extLst>
          </p:cNvPr>
          <p:cNvSpPr>
            <a:spLocks noGrp="1"/>
          </p:cNvSpPr>
          <p:nvPr>
            <p:ph sz="half" idx="10"/>
          </p:nvPr>
        </p:nvSpPr>
        <p:spPr>
          <a:xfrm>
            <a:off x="457200" y="1619250"/>
            <a:ext cx="5181600" cy="3524250"/>
          </a:xfrm>
        </p:spPr>
        <p:txBody>
          <a:bodyPr>
            <a:normAutofit/>
          </a:bodyPr>
          <a:lstStyle/>
          <a:p>
            <a:r>
              <a:rPr lang="en-US" dirty="0"/>
              <a:t>The file </a:t>
            </a:r>
            <a:r>
              <a:rPr lang="en-US" dirty="0" err="1"/>
              <a:t>General_FF_MultInhomLayers.mph</a:t>
            </a:r>
            <a:r>
              <a:rPr lang="en-US" dirty="0"/>
              <a:t> shows how multiple layers and inhomogeneous layers can be included.</a:t>
            </a:r>
          </a:p>
          <a:p>
            <a:r>
              <a:rPr lang="en-US" dirty="0"/>
              <a:t>The first layer (Slab 1) is homogeneous, and the second layer (Slab 2) has a conductivity that depends on z.</a:t>
            </a:r>
          </a:p>
          <a:p>
            <a:pPr lvl="1"/>
            <a:r>
              <a:rPr lang="en-US" dirty="0"/>
              <a:t>One </a:t>
            </a:r>
            <a:r>
              <a:rPr lang="en-US" i="1" dirty="0"/>
              <a:t>Variable</a:t>
            </a:r>
            <a:r>
              <a:rPr lang="en-US" dirty="0"/>
              <a:t> definition is required for each layer.</a:t>
            </a:r>
          </a:p>
          <a:p>
            <a:r>
              <a:rPr lang="en-US" dirty="0"/>
              <a:t>If a layer is inhomogeneous, the material property definitions need to be defined in the Variable definition for that layer.</a:t>
            </a:r>
          </a:p>
          <a:p>
            <a:pPr lvl="1"/>
            <a:r>
              <a:rPr lang="en-US" dirty="0"/>
              <a:t>See conductivity in Slab 2 (bottom right).</a:t>
            </a:r>
          </a:p>
          <a:p>
            <a:pPr lvl="1"/>
            <a:r>
              <a:rPr lang="en-US" dirty="0"/>
              <a:t>These variables are in the file General_FF_VariablesSlabDomain_Inhom.txt</a:t>
            </a:r>
          </a:p>
          <a:p>
            <a:pPr lvl="1"/>
            <a:r>
              <a:rPr lang="en-US" dirty="0"/>
              <a:t>This will require manually meshing, as the physics-controlled mesh only handles homogeneous domains.</a:t>
            </a:r>
          </a:p>
        </p:txBody>
      </p:sp>
      <p:pic>
        <p:nvPicPr>
          <p:cNvPr id="6" name="Picture 5">
            <a:extLst>
              <a:ext uri="{FF2B5EF4-FFF2-40B4-BE49-F238E27FC236}">
                <a16:creationId xmlns:a16="http://schemas.microsoft.com/office/drawing/2014/main" id="{A13B79C8-DCC8-46CB-8CBE-4B3B51B8CE65}"/>
              </a:ext>
            </a:extLst>
          </p:cNvPr>
          <p:cNvPicPr>
            <a:picLocks noChangeAspect="1"/>
          </p:cNvPicPr>
          <p:nvPr/>
        </p:nvPicPr>
        <p:blipFill>
          <a:blip r:embed="rId4"/>
          <a:stretch>
            <a:fillRect/>
          </a:stretch>
        </p:blipFill>
        <p:spPr>
          <a:xfrm>
            <a:off x="6294010" y="819150"/>
            <a:ext cx="2762250" cy="1834715"/>
          </a:xfrm>
          <a:prstGeom prst="rect">
            <a:avLst/>
          </a:prstGeom>
        </p:spPr>
      </p:pic>
    </p:spTree>
    <p:extLst>
      <p:ext uri="{BB962C8B-B14F-4D97-AF65-F5344CB8AC3E}">
        <p14:creationId xmlns:p14="http://schemas.microsoft.com/office/powerpoint/2010/main" val="485632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DF3816-C02A-49D9-A148-82ACF433D4D9}"/>
              </a:ext>
            </a:extLst>
          </p:cNvPr>
          <p:cNvSpPr>
            <a:spLocks noGrp="1"/>
          </p:cNvSpPr>
          <p:nvPr>
            <p:ph type="ctrTitle"/>
          </p:nvPr>
        </p:nvSpPr>
        <p:spPr/>
        <p:txBody>
          <a:bodyPr/>
          <a:lstStyle/>
          <a:p>
            <a:r>
              <a:rPr lang="en-US" dirty="0"/>
              <a:t>Introduction and Basic Theory</a:t>
            </a:r>
          </a:p>
        </p:txBody>
      </p:sp>
    </p:spTree>
    <p:extLst>
      <p:ext uri="{BB962C8B-B14F-4D97-AF65-F5344CB8AC3E}">
        <p14:creationId xmlns:p14="http://schemas.microsoft.com/office/powerpoint/2010/main" val="10753539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5195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A3690263-B3C0-4323-B5E8-9E2FC04FF421}"/>
              </a:ext>
            </a:extLst>
          </p:cNvPr>
          <p:cNvSpPr/>
          <p:nvPr/>
        </p:nvSpPr>
        <p:spPr>
          <a:xfrm>
            <a:off x="6207919" y="1100418"/>
            <a:ext cx="2555082" cy="181704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C9E2D4DB-3246-429A-BFDE-BDEB47F7C3BF}"/>
              </a:ext>
            </a:extLst>
          </p:cNvPr>
          <p:cNvGrpSpPr/>
          <p:nvPr/>
        </p:nvGrpSpPr>
        <p:grpSpPr>
          <a:xfrm>
            <a:off x="6207920" y="3139004"/>
            <a:ext cx="2555082" cy="1818573"/>
            <a:chOff x="7953374" y="1817018"/>
            <a:chExt cx="3406776" cy="2424764"/>
          </a:xfrm>
        </p:grpSpPr>
        <p:grpSp>
          <p:nvGrpSpPr>
            <p:cNvPr id="17" name="Group 16">
              <a:extLst>
                <a:ext uri="{FF2B5EF4-FFF2-40B4-BE49-F238E27FC236}">
                  <a16:creationId xmlns:a16="http://schemas.microsoft.com/office/drawing/2014/main" id="{7D9E0461-BE20-4B08-BF5B-1764D5811D2F}"/>
                </a:ext>
              </a:extLst>
            </p:cNvPr>
            <p:cNvGrpSpPr/>
            <p:nvPr/>
          </p:nvGrpSpPr>
          <p:grpSpPr>
            <a:xfrm>
              <a:off x="7953374" y="1817018"/>
              <a:ext cx="3406776" cy="2424764"/>
              <a:chOff x="7953374" y="1817018"/>
              <a:chExt cx="3406776" cy="2424764"/>
            </a:xfrm>
          </p:grpSpPr>
          <p:sp>
            <p:nvSpPr>
              <p:cNvPr id="19" name="Rectangle 18">
                <a:extLst>
                  <a:ext uri="{FF2B5EF4-FFF2-40B4-BE49-F238E27FC236}">
                    <a16:creationId xmlns:a16="http://schemas.microsoft.com/office/drawing/2014/main" id="{9C36EB13-391E-4112-BD4B-0AABF1D3C48D}"/>
                  </a:ext>
                </a:extLst>
              </p:cNvPr>
              <p:cNvSpPr/>
              <p:nvPr/>
            </p:nvSpPr>
            <p:spPr>
              <a:xfrm>
                <a:off x="7953374" y="1817018"/>
                <a:ext cx="3406776" cy="1586812"/>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Rectangle 19">
                <a:extLst>
                  <a:ext uri="{FF2B5EF4-FFF2-40B4-BE49-F238E27FC236}">
                    <a16:creationId xmlns:a16="http://schemas.microsoft.com/office/drawing/2014/main" id="{02281AB9-6C58-41E1-8B9E-8AD1937EDA84}"/>
                  </a:ext>
                </a:extLst>
              </p:cNvPr>
              <p:cNvSpPr/>
              <p:nvPr/>
            </p:nvSpPr>
            <p:spPr>
              <a:xfrm>
                <a:off x="7953374" y="3403829"/>
                <a:ext cx="3406776" cy="837953"/>
              </a:xfrm>
              <a:prstGeom prst="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18" name="Graphic 17" descr="Cell Tower">
              <a:extLst>
                <a:ext uri="{FF2B5EF4-FFF2-40B4-BE49-F238E27FC236}">
                  <a16:creationId xmlns:a16="http://schemas.microsoft.com/office/drawing/2014/main" id="{C267D736-CD61-4E66-9423-948150B8F6A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12881" y="2579336"/>
              <a:ext cx="914400" cy="914400"/>
            </a:xfrm>
            <a:prstGeom prst="rect">
              <a:avLst/>
            </a:prstGeom>
          </p:spPr>
        </p:pic>
      </p:grpSp>
      <p:sp>
        <p:nvSpPr>
          <p:cNvPr id="8" name="Content Placeholder 7">
            <a:extLst>
              <a:ext uri="{FF2B5EF4-FFF2-40B4-BE49-F238E27FC236}">
                <a16:creationId xmlns:a16="http://schemas.microsoft.com/office/drawing/2014/main" id="{56847139-660E-4C14-8DF1-C1C11E8C7E67}"/>
              </a:ext>
            </a:extLst>
          </p:cNvPr>
          <p:cNvSpPr>
            <a:spLocks noGrp="1"/>
          </p:cNvSpPr>
          <p:nvPr>
            <p:ph sz="half" idx="1"/>
          </p:nvPr>
        </p:nvSpPr>
        <p:spPr>
          <a:xfrm>
            <a:off x="457199" y="1333514"/>
            <a:ext cx="5447963" cy="3752837"/>
          </a:xfrm>
        </p:spPr>
        <p:txBody>
          <a:bodyPr>
            <a:normAutofit/>
          </a:bodyPr>
          <a:lstStyle/>
          <a:p>
            <a:r>
              <a:rPr lang="en-US" sz="1400" dirty="0"/>
              <a:t>The </a:t>
            </a:r>
            <a:r>
              <a:rPr lang="en-US" sz="1400" i="1" dirty="0"/>
              <a:t>Far-Field Domain</a:t>
            </a:r>
            <a:r>
              <a:rPr lang="en-US" sz="1400" dirty="0"/>
              <a:t> feature in the RF and Wave Optics Modules is based on theory that is only valid for homogeneous environments. </a:t>
            </a:r>
          </a:p>
          <a:p>
            <a:pPr lvl="1"/>
            <a:r>
              <a:rPr lang="en-US" sz="1200" dirty="0"/>
              <a:t>(Top) An antenna in infinite space is ok because the environment is homogeneous.</a:t>
            </a:r>
          </a:p>
          <a:p>
            <a:pPr lvl="1"/>
            <a:r>
              <a:rPr lang="en-US" sz="1200" dirty="0"/>
              <a:t>(Bottom) An antenna above water or ground is not ok, because the environment is inhomogeneous.</a:t>
            </a:r>
          </a:p>
          <a:p>
            <a:r>
              <a:rPr lang="en-US" sz="1400" dirty="0"/>
              <a:t>This is a solely a </a:t>
            </a:r>
            <a:r>
              <a:rPr lang="en-US" sz="1400" u="sng" dirty="0"/>
              <a:t>results evaluation</a:t>
            </a:r>
            <a:r>
              <a:rPr lang="en-US" sz="1400" dirty="0"/>
              <a:t> issue.</a:t>
            </a:r>
          </a:p>
          <a:p>
            <a:pPr lvl="1"/>
            <a:r>
              <a:rPr lang="en-US" sz="1200" dirty="0"/>
              <a:t>The simulation results are correct, but a different theoretical approach to evaluate the far field (FF) is needed.</a:t>
            </a:r>
          </a:p>
          <a:p>
            <a:r>
              <a:rPr lang="en-US" sz="1400" dirty="0"/>
              <a:t>This document shows how to calculate the FF when the simulation environment varies in the z-direction. Several practical examples are</a:t>
            </a:r>
          </a:p>
          <a:p>
            <a:pPr lvl="1"/>
            <a:r>
              <a:rPr lang="en-US" sz="1200" dirty="0"/>
              <a:t>A focused laser beam illuminating a gold nanoparticle on a Si substrate.</a:t>
            </a:r>
          </a:p>
          <a:p>
            <a:pPr lvl="1"/>
            <a:r>
              <a:rPr lang="en-US" sz="1200" dirty="0"/>
              <a:t>Ground penetrating radar where the soil conductivity is a function of depth.</a:t>
            </a:r>
          </a:p>
        </p:txBody>
      </p:sp>
      <p:sp>
        <p:nvSpPr>
          <p:cNvPr id="7" name="Title 6">
            <a:extLst>
              <a:ext uri="{FF2B5EF4-FFF2-40B4-BE49-F238E27FC236}">
                <a16:creationId xmlns:a16="http://schemas.microsoft.com/office/drawing/2014/main" id="{B554F361-3EA3-4963-A616-5EFB4A9DE29C}"/>
              </a:ext>
            </a:extLst>
          </p:cNvPr>
          <p:cNvSpPr>
            <a:spLocks noGrp="1"/>
          </p:cNvSpPr>
          <p:nvPr>
            <p:ph type="title"/>
          </p:nvPr>
        </p:nvSpPr>
        <p:spPr/>
        <p:txBody>
          <a:bodyPr/>
          <a:lstStyle/>
          <a:p>
            <a:r>
              <a:rPr lang="en-US" dirty="0"/>
              <a:t>Introduction</a:t>
            </a:r>
          </a:p>
        </p:txBody>
      </p:sp>
      <p:pic>
        <p:nvPicPr>
          <p:cNvPr id="54" name="Graphic 53" descr="Cell Tower">
            <a:extLst>
              <a:ext uri="{FF2B5EF4-FFF2-40B4-BE49-F238E27FC236}">
                <a16:creationId xmlns:a16="http://schemas.microsoft.com/office/drawing/2014/main" id="{3E34C836-BBFC-4A6C-BF26-22511A73251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47405" y="1625346"/>
            <a:ext cx="685800" cy="685800"/>
          </a:xfrm>
          <a:prstGeom prst="rect">
            <a:avLst/>
          </a:prstGeom>
        </p:spPr>
      </p:pic>
      <p:sp>
        <p:nvSpPr>
          <p:cNvPr id="10" name="TextBox 9">
            <a:extLst>
              <a:ext uri="{FF2B5EF4-FFF2-40B4-BE49-F238E27FC236}">
                <a16:creationId xmlns:a16="http://schemas.microsoft.com/office/drawing/2014/main" id="{7508A821-913D-45CD-AF75-D73B363CC6A1}"/>
              </a:ext>
            </a:extLst>
          </p:cNvPr>
          <p:cNvSpPr txBox="1"/>
          <p:nvPr/>
        </p:nvSpPr>
        <p:spPr>
          <a:xfrm>
            <a:off x="6328817" y="1075026"/>
            <a:ext cx="2312186" cy="646331"/>
          </a:xfrm>
          <a:prstGeom prst="rect">
            <a:avLst/>
          </a:prstGeom>
          <a:noFill/>
        </p:spPr>
        <p:txBody>
          <a:bodyPr wrap="square" rtlCol="0">
            <a:spAutoFit/>
          </a:bodyPr>
          <a:lstStyle/>
          <a:p>
            <a:pPr algn="ctr"/>
            <a:r>
              <a:rPr lang="en-US" sz="1200" dirty="0">
                <a:latin typeface="Lato Light"/>
              </a:rPr>
              <a:t>Built-in far-field domain</a:t>
            </a:r>
          </a:p>
          <a:p>
            <a:pPr algn="ctr"/>
            <a:r>
              <a:rPr lang="en-US" sz="1200" dirty="0">
                <a:latin typeface="Lato Light"/>
              </a:rPr>
              <a:t> feature valid for a homogeneous medium</a:t>
            </a:r>
          </a:p>
        </p:txBody>
      </p:sp>
      <p:pic>
        <p:nvPicPr>
          <p:cNvPr id="12" name="Graphic 11" descr="Checkmark">
            <a:extLst>
              <a:ext uri="{FF2B5EF4-FFF2-40B4-BE49-F238E27FC236}">
                <a16:creationId xmlns:a16="http://schemas.microsoft.com/office/drawing/2014/main" id="{0C0AFA70-78CF-44A9-940A-0A74654AEDB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89036" y="1611902"/>
            <a:ext cx="685800" cy="685800"/>
          </a:xfrm>
          <a:prstGeom prst="rect">
            <a:avLst/>
          </a:prstGeom>
        </p:spPr>
      </p:pic>
      <p:sp>
        <p:nvSpPr>
          <p:cNvPr id="55" name="TextBox 54">
            <a:extLst>
              <a:ext uri="{FF2B5EF4-FFF2-40B4-BE49-F238E27FC236}">
                <a16:creationId xmlns:a16="http://schemas.microsoft.com/office/drawing/2014/main" id="{F7FA05E7-6A6B-48ED-AB7C-10C721D262C6}"/>
              </a:ext>
            </a:extLst>
          </p:cNvPr>
          <p:cNvSpPr txBox="1"/>
          <p:nvPr/>
        </p:nvSpPr>
        <p:spPr>
          <a:xfrm>
            <a:off x="6374971" y="3125771"/>
            <a:ext cx="2266032" cy="854080"/>
          </a:xfrm>
          <a:prstGeom prst="rect">
            <a:avLst/>
          </a:prstGeom>
          <a:noFill/>
        </p:spPr>
        <p:txBody>
          <a:bodyPr wrap="square" rtlCol="0">
            <a:spAutoFit/>
          </a:bodyPr>
          <a:lstStyle/>
          <a:p>
            <a:pPr algn="ctr"/>
            <a:r>
              <a:rPr lang="en-US" sz="1200" dirty="0">
                <a:latin typeface="Lato Light"/>
              </a:rPr>
              <a:t>Built-in far-field domain</a:t>
            </a:r>
          </a:p>
          <a:p>
            <a:pPr algn="ctr"/>
            <a:r>
              <a:rPr lang="en-US" sz="1200" dirty="0">
                <a:latin typeface="Lato Light"/>
              </a:rPr>
              <a:t> feature valid for inhomogeneous media</a:t>
            </a:r>
          </a:p>
          <a:p>
            <a:pPr algn="ctr"/>
            <a:endParaRPr lang="en-US" sz="1350" dirty="0">
              <a:latin typeface="Lato Light"/>
            </a:endParaRPr>
          </a:p>
        </p:txBody>
      </p:sp>
      <p:pic>
        <p:nvPicPr>
          <p:cNvPr id="14" name="Graphic 13" descr="Close">
            <a:extLst>
              <a:ext uri="{FF2B5EF4-FFF2-40B4-BE49-F238E27FC236}">
                <a16:creationId xmlns:a16="http://schemas.microsoft.com/office/drawing/2014/main" id="{2B291F2F-9CAF-4233-A204-B607AEE7840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30978" y="3662191"/>
            <a:ext cx="685800" cy="685800"/>
          </a:xfrm>
          <a:prstGeom prst="rect">
            <a:avLst/>
          </a:prstGeom>
        </p:spPr>
      </p:pic>
    </p:spTree>
    <p:extLst>
      <p:ext uri="{BB962C8B-B14F-4D97-AF65-F5344CB8AC3E}">
        <p14:creationId xmlns:p14="http://schemas.microsoft.com/office/powerpoint/2010/main" val="166224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961482D9-6CC4-48B4-883F-4693B7EB45DB}"/>
              </a:ext>
            </a:extLst>
          </p:cNvPr>
          <p:cNvGrpSpPr/>
          <p:nvPr/>
        </p:nvGrpSpPr>
        <p:grpSpPr>
          <a:xfrm>
            <a:off x="6203624" y="1101467"/>
            <a:ext cx="2559377" cy="1818573"/>
            <a:chOff x="7947646" y="1817018"/>
            <a:chExt cx="3412503" cy="2424764"/>
          </a:xfrm>
        </p:grpSpPr>
        <p:sp>
          <p:nvSpPr>
            <p:cNvPr id="33" name="Rectangle 32">
              <a:extLst>
                <a:ext uri="{FF2B5EF4-FFF2-40B4-BE49-F238E27FC236}">
                  <a16:creationId xmlns:a16="http://schemas.microsoft.com/office/drawing/2014/main" id="{0C666346-9AEA-4009-A990-5195D01AABC8}"/>
                </a:ext>
              </a:extLst>
            </p:cNvPr>
            <p:cNvSpPr/>
            <p:nvPr/>
          </p:nvSpPr>
          <p:spPr>
            <a:xfrm>
              <a:off x="7947646" y="1817018"/>
              <a:ext cx="3412503" cy="1513624"/>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Rectangle 33">
              <a:extLst>
                <a:ext uri="{FF2B5EF4-FFF2-40B4-BE49-F238E27FC236}">
                  <a16:creationId xmlns:a16="http://schemas.microsoft.com/office/drawing/2014/main" id="{086EBC8E-5268-489D-8322-E9B268372E2D}"/>
                </a:ext>
              </a:extLst>
            </p:cNvPr>
            <p:cNvSpPr/>
            <p:nvPr/>
          </p:nvSpPr>
          <p:spPr>
            <a:xfrm>
              <a:off x="7947646" y="3337433"/>
              <a:ext cx="3412503" cy="904349"/>
            </a:xfrm>
            <a:prstGeom prst="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8" name="Content Placeholder 7">
            <a:extLst>
              <a:ext uri="{FF2B5EF4-FFF2-40B4-BE49-F238E27FC236}">
                <a16:creationId xmlns:a16="http://schemas.microsoft.com/office/drawing/2014/main" id="{56847139-660E-4C14-8DF1-C1C11E8C7E67}"/>
              </a:ext>
            </a:extLst>
          </p:cNvPr>
          <p:cNvSpPr>
            <a:spLocks noGrp="1"/>
          </p:cNvSpPr>
          <p:nvPr>
            <p:ph sz="half" idx="1"/>
          </p:nvPr>
        </p:nvSpPr>
        <p:spPr>
          <a:xfrm>
            <a:off x="457199" y="1333514"/>
            <a:ext cx="5632704" cy="3752837"/>
          </a:xfrm>
        </p:spPr>
        <p:txBody>
          <a:bodyPr>
            <a:normAutofit/>
          </a:bodyPr>
          <a:lstStyle/>
          <a:p>
            <a:r>
              <a:rPr lang="en-US" sz="1200" dirty="0"/>
              <a:t>We will first present the basic principle used, and then demonstrate a simplified and general implementation.</a:t>
            </a:r>
          </a:p>
          <a:p>
            <a:pPr lvl="1"/>
            <a:r>
              <a:rPr lang="en-US" sz="1100" dirty="0"/>
              <a:t>Only isotropic materials are considered.</a:t>
            </a:r>
          </a:p>
          <a:p>
            <a:r>
              <a:rPr lang="en-US" sz="1200" dirty="0"/>
              <a:t>The simplified approach is easier to implement.</a:t>
            </a:r>
          </a:p>
          <a:p>
            <a:pPr lvl="1"/>
            <a:r>
              <a:rPr lang="en-US" sz="1100" dirty="0"/>
              <a:t>This is </a:t>
            </a:r>
            <a:r>
              <a:rPr lang="en-US" sz="1100" u="sng" dirty="0"/>
              <a:t>only</a:t>
            </a:r>
            <a:r>
              <a:rPr lang="en-US" sz="1100" i="1" dirty="0"/>
              <a:t> </a:t>
            </a:r>
            <a:r>
              <a:rPr lang="en-US" sz="1100" dirty="0"/>
              <a:t>applicable for the common case of two homogeneous domains with their interface at z=0.</a:t>
            </a:r>
          </a:p>
          <a:p>
            <a:pPr lvl="1"/>
            <a:r>
              <a:rPr lang="en-US" sz="1100" dirty="0"/>
              <a:t>Using this approach you can generate a 3D radiation plot (top right).</a:t>
            </a:r>
          </a:p>
          <a:p>
            <a:r>
              <a:rPr lang="en-US" sz="1200" dirty="0"/>
              <a:t>The general implementation is more flexible, but also requires more work to implement.</a:t>
            </a:r>
          </a:p>
          <a:p>
            <a:pPr lvl="1"/>
            <a:r>
              <a:rPr lang="en-US" sz="1100" dirty="0"/>
              <a:t>The FF is calculated at prescribed angles, and so it is not possible to generate a continuous radiation plot.</a:t>
            </a:r>
          </a:p>
          <a:p>
            <a:pPr lvl="1"/>
            <a:r>
              <a:rPr lang="en-US" sz="1100" dirty="0"/>
              <a:t>The general approach can consider multiple inhomogeneous layers, but the top- and bottom-most domains must</a:t>
            </a:r>
            <a:r>
              <a:rPr lang="en-US" sz="1100" i="1" dirty="0"/>
              <a:t> </a:t>
            </a:r>
            <a:r>
              <a:rPr lang="en-US" sz="1100" dirty="0"/>
              <a:t>be homogeneous.</a:t>
            </a:r>
          </a:p>
          <a:p>
            <a:r>
              <a:rPr lang="en-US" sz="1200" dirty="0"/>
              <a:t>Familiarity with setting up the underlying radiation simulation is assumed.</a:t>
            </a:r>
          </a:p>
          <a:p>
            <a:r>
              <a:rPr lang="en-US" sz="1200" dirty="0"/>
              <a:t>For details on the theory refer to Yang, et al. </a:t>
            </a:r>
            <a:r>
              <a:rPr lang="en-US" sz="1200" dirty="0">
                <a:hlinkClick r:id="rId3"/>
              </a:rPr>
              <a:t>https://doi.org/10.1021/acsphotonics.5b00559</a:t>
            </a:r>
            <a:endParaRPr lang="en-US" sz="1200" dirty="0"/>
          </a:p>
          <a:p>
            <a:pPr marL="292093" lvl="1" indent="0">
              <a:buNone/>
            </a:pPr>
            <a:endParaRPr lang="en-US" sz="1100" dirty="0"/>
          </a:p>
          <a:p>
            <a:endParaRPr lang="en-US" sz="1200" dirty="0"/>
          </a:p>
          <a:p>
            <a:endParaRPr lang="en-US" sz="1200" dirty="0"/>
          </a:p>
        </p:txBody>
      </p:sp>
      <p:sp>
        <p:nvSpPr>
          <p:cNvPr id="7" name="Title 6">
            <a:extLst>
              <a:ext uri="{FF2B5EF4-FFF2-40B4-BE49-F238E27FC236}">
                <a16:creationId xmlns:a16="http://schemas.microsoft.com/office/drawing/2014/main" id="{B554F361-3EA3-4963-A616-5EFB4A9DE29C}"/>
              </a:ext>
            </a:extLst>
          </p:cNvPr>
          <p:cNvSpPr>
            <a:spLocks noGrp="1"/>
          </p:cNvSpPr>
          <p:nvPr>
            <p:ph type="title"/>
          </p:nvPr>
        </p:nvSpPr>
        <p:spPr>
          <a:xfrm>
            <a:off x="457200" y="590563"/>
            <a:ext cx="8305801" cy="742950"/>
          </a:xfrm>
        </p:spPr>
        <p:txBody>
          <a:bodyPr/>
          <a:lstStyle/>
          <a:p>
            <a:r>
              <a:rPr lang="en-US" dirty="0"/>
              <a:t>General and Simplified Approaches</a:t>
            </a:r>
          </a:p>
        </p:txBody>
      </p:sp>
      <p:sp>
        <p:nvSpPr>
          <p:cNvPr id="10" name="TextBox 9">
            <a:extLst>
              <a:ext uri="{FF2B5EF4-FFF2-40B4-BE49-F238E27FC236}">
                <a16:creationId xmlns:a16="http://schemas.microsoft.com/office/drawing/2014/main" id="{7508A821-913D-45CD-AF75-D73B363CC6A1}"/>
              </a:ext>
            </a:extLst>
          </p:cNvPr>
          <p:cNvSpPr txBox="1"/>
          <p:nvPr/>
        </p:nvSpPr>
        <p:spPr>
          <a:xfrm>
            <a:off x="6280803" y="2631296"/>
            <a:ext cx="2405018" cy="300082"/>
          </a:xfrm>
          <a:prstGeom prst="rect">
            <a:avLst/>
          </a:prstGeom>
          <a:noFill/>
        </p:spPr>
        <p:txBody>
          <a:bodyPr wrap="none" rtlCol="0">
            <a:spAutoFit/>
          </a:bodyPr>
          <a:lstStyle/>
          <a:p>
            <a:pPr algn="ctr"/>
            <a:r>
              <a:rPr lang="en-US" sz="1350" dirty="0">
                <a:latin typeface="Lato Light"/>
              </a:rPr>
              <a:t>Simplified approach applicable</a:t>
            </a:r>
          </a:p>
        </p:txBody>
      </p:sp>
      <p:grpSp>
        <p:nvGrpSpPr>
          <p:cNvPr id="21" name="Group 20">
            <a:extLst>
              <a:ext uri="{FF2B5EF4-FFF2-40B4-BE49-F238E27FC236}">
                <a16:creationId xmlns:a16="http://schemas.microsoft.com/office/drawing/2014/main" id="{FF555FE9-4990-4DD5-8404-52CA248FD380}"/>
              </a:ext>
            </a:extLst>
          </p:cNvPr>
          <p:cNvGrpSpPr/>
          <p:nvPr/>
        </p:nvGrpSpPr>
        <p:grpSpPr>
          <a:xfrm>
            <a:off x="6203624" y="3131708"/>
            <a:ext cx="2559377" cy="1818574"/>
            <a:chOff x="247650" y="2661135"/>
            <a:chExt cx="3412503" cy="2424765"/>
          </a:xfrm>
        </p:grpSpPr>
        <p:grpSp>
          <p:nvGrpSpPr>
            <p:cNvPr id="22" name="Group 21">
              <a:extLst>
                <a:ext uri="{FF2B5EF4-FFF2-40B4-BE49-F238E27FC236}">
                  <a16:creationId xmlns:a16="http://schemas.microsoft.com/office/drawing/2014/main" id="{1C10E4D8-D263-48CB-934E-61D7F14A2BF6}"/>
                </a:ext>
              </a:extLst>
            </p:cNvPr>
            <p:cNvGrpSpPr/>
            <p:nvPr/>
          </p:nvGrpSpPr>
          <p:grpSpPr>
            <a:xfrm>
              <a:off x="247650" y="2661135"/>
              <a:ext cx="3412503" cy="2424765"/>
              <a:chOff x="247650" y="2661135"/>
              <a:chExt cx="3412503" cy="2424765"/>
            </a:xfrm>
          </p:grpSpPr>
          <p:sp>
            <p:nvSpPr>
              <p:cNvPr id="27" name="Rectangle 26">
                <a:extLst>
                  <a:ext uri="{FF2B5EF4-FFF2-40B4-BE49-F238E27FC236}">
                    <a16:creationId xmlns:a16="http://schemas.microsoft.com/office/drawing/2014/main" id="{89D13E83-4F27-4D0F-A808-E158A84D770C}"/>
                  </a:ext>
                </a:extLst>
              </p:cNvPr>
              <p:cNvSpPr/>
              <p:nvPr/>
            </p:nvSpPr>
            <p:spPr>
              <a:xfrm>
                <a:off x="247650" y="2661135"/>
                <a:ext cx="3412503" cy="161198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a:extLst>
                  <a:ext uri="{FF2B5EF4-FFF2-40B4-BE49-F238E27FC236}">
                    <a16:creationId xmlns:a16="http://schemas.microsoft.com/office/drawing/2014/main" id="{54F834F5-F94B-4539-A1F1-121F5585026C}"/>
                  </a:ext>
                </a:extLst>
              </p:cNvPr>
              <p:cNvSpPr/>
              <p:nvPr/>
            </p:nvSpPr>
            <p:spPr>
              <a:xfrm>
                <a:off x="247650" y="4564310"/>
                <a:ext cx="3412503" cy="521590"/>
              </a:xfrm>
              <a:prstGeom prst="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a:extLst>
                  <a:ext uri="{FF2B5EF4-FFF2-40B4-BE49-F238E27FC236}">
                    <a16:creationId xmlns:a16="http://schemas.microsoft.com/office/drawing/2014/main" id="{B9AE8AD3-BD47-43A6-8613-CC5EDD5708BC}"/>
                  </a:ext>
                </a:extLst>
              </p:cNvPr>
              <p:cNvSpPr/>
              <p:nvPr/>
            </p:nvSpPr>
            <p:spPr>
              <a:xfrm>
                <a:off x="247650" y="4194979"/>
                <a:ext cx="3412503" cy="369331"/>
              </a:xfrm>
              <a:prstGeom prst="rect">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pic>
          <p:nvPicPr>
            <p:cNvPr id="26" name="Graphic 25" descr="Cell Tower">
              <a:extLst>
                <a:ext uri="{FF2B5EF4-FFF2-40B4-BE49-F238E27FC236}">
                  <a16:creationId xmlns:a16="http://schemas.microsoft.com/office/drawing/2014/main" id="{B238388C-B85A-42C7-957C-99FC1108DED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96701" y="3358718"/>
              <a:ext cx="914400" cy="914400"/>
            </a:xfrm>
            <a:prstGeom prst="rect">
              <a:avLst/>
            </a:prstGeom>
          </p:spPr>
        </p:pic>
      </p:grpSp>
      <p:sp>
        <p:nvSpPr>
          <p:cNvPr id="35" name="TextBox 34">
            <a:extLst>
              <a:ext uri="{FF2B5EF4-FFF2-40B4-BE49-F238E27FC236}">
                <a16:creationId xmlns:a16="http://schemas.microsoft.com/office/drawing/2014/main" id="{062CF907-8020-47D8-93EF-A2B951845884}"/>
              </a:ext>
            </a:extLst>
          </p:cNvPr>
          <p:cNvSpPr txBox="1"/>
          <p:nvPr/>
        </p:nvSpPr>
        <p:spPr>
          <a:xfrm>
            <a:off x="6400931" y="4638983"/>
            <a:ext cx="2164760" cy="300082"/>
          </a:xfrm>
          <a:prstGeom prst="rect">
            <a:avLst/>
          </a:prstGeom>
          <a:noFill/>
        </p:spPr>
        <p:txBody>
          <a:bodyPr wrap="none" rtlCol="0">
            <a:spAutoFit/>
          </a:bodyPr>
          <a:lstStyle/>
          <a:p>
            <a:pPr algn="ctr"/>
            <a:r>
              <a:rPr lang="en-US" sz="1350" dirty="0">
                <a:latin typeface="Lato Light"/>
              </a:rPr>
              <a:t>General approach required</a:t>
            </a:r>
          </a:p>
        </p:txBody>
      </p:sp>
      <p:sp>
        <p:nvSpPr>
          <p:cNvPr id="37" name="TextBox 36">
            <a:extLst>
              <a:ext uri="{FF2B5EF4-FFF2-40B4-BE49-F238E27FC236}">
                <a16:creationId xmlns:a16="http://schemas.microsoft.com/office/drawing/2014/main" id="{7E506DA1-97A1-4CAC-A6A9-0389B286B713}"/>
              </a:ext>
            </a:extLst>
          </p:cNvPr>
          <p:cNvSpPr txBox="1"/>
          <p:nvPr/>
        </p:nvSpPr>
        <p:spPr>
          <a:xfrm>
            <a:off x="7874063" y="2031227"/>
            <a:ext cx="812738" cy="253916"/>
          </a:xfrm>
          <a:prstGeom prst="rect">
            <a:avLst/>
          </a:prstGeom>
          <a:noFill/>
        </p:spPr>
        <p:txBody>
          <a:bodyPr wrap="square" rtlCol="0">
            <a:spAutoFit/>
          </a:bodyPr>
          <a:lstStyle/>
          <a:p>
            <a:r>
              <a:rPr lang="en-US" sz="1050" dirty="0">
                <a:latin typeface="Lato Light"/>
              </a:rPr>
              <a:t>FF pattern</a:t>
            </a:r>
          </a:p>
        </p:txBody>
      </p:sp>
      <p:pic>
        <p:nvPicPr>
          <p:cNvPr id="36" name="Picture 35">
            <a:extLst>
              <a:ext uri="{FF2B5EF4-FFF2-40B4-BE49-F238E27FC236}">
                <a16:creationId xmlns:a16="http://schemas.microsoft.com/office/drawing/2014/main" id="{F2365126-058C-4F00-B5FB-6509DED14D8C}"/>
              </a:ext>
            </a:extLst>
          </p:cNvPr>
          <p:cNvPicPr>
            <a:picLocks noChangeAspect="1"/>
          </p:cNvPicPr>
          <p:nvPr/>
        </p:nvPicPr>
        <p:blipFill>
          <a:blip r:embed="rId6"/>
          <a:stretch>
            <a:fillRect/>
          </a:stretch>
        </p:blipFill>
        <p:spPr>
          <a:xfrm>
            <a:off x="6646540" y="1636617"/>
            <a:ext cx="1925561" cy="1331281"/>
          </a:xfrm>
          <a:prstGeom prst="rect">
            <a:avLst/>
          </a:prstGeom>
        </p:spPr>
      </p:pic>
      <p:pic>
        <p:nvPicPr>
          <p:cNvPr id="32" name="Graphic 31" descr="Cell Tower">
            <a:extLst>
              <a:ext uri="{FF2B5EF4-FFF2-40B4-BE49-F238E27FC236}">
                <a16:creationId xmlns:a16="http://schemas.microsoft.com/office/drawing/2014/main" id="{0459C884-DFE5-47FD-A50F-6191ED16CC4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40412" y="1624654"/>
            <a:ext cx="685800" cy="685800"/>
          </a:xfrm>
          <a:prstGeom prst="rect">
            <a:avLst/>
          </a:prstGeom>
        </p:spPr>
      </p:pic>
    </p:spTree>
    <p:extLst>
      <p:ext uri="{BB962C8B-B14F-4D97-AF65-F5344CB8AC3E}">
        <p14:creationId xmlns:p14="http://schemas.microsoft.com/office/powerpoint/2010/main" val="3104165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Rectangle 103">
            <a:extLst>
              <a:ext uri="{FF2B5EF4-FFF2-40B4-BE49-F238E27FC236}">
                <a16:creationId xmlns:a16="http://schemas.microsoft.com/office/drawing/2014/main" id="{7EA1CE74-B784-450B-AB62-EA563AB00B4E}"/>
              </a:ext>
            </a:extLst>
          </p:cNvPr>
          <p:cNvSpPr/>
          <p:nvPr/>
        </p:nvSpPr>
        <p:spPr>
          <a:xfrm>
            <a:off x="6203624" y="1095422"/>
            <a:ext cx="2559377" cy="181704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05" name="Group 104">
            <a:extLst>
              <a:ext uri="{FF2B5EF4-FFF2-40B4-BE49-F238E27FC236}">
                <a16:creationId xmlns:a16="http://schemas.microsoft.com/office/drawing/2014/main" id="{F7B53271-8A9A-4C2A-88E2-791669742745}"/>
              </a:ext>
            </a:extLst>
          </p:cNvPr>
          <p:cNvGrpSpPr/>
          <p:nvPr/>
        </p:nvGrpSpPr>
        <p:grpSpPr>
          <a:xfrm>
            <a:off x="6203624" y="3124953"/>
            <a:ext cx="2559377" cy="1818574"/>
            <a:chOff x="7947646" y="1817017"/>
            <a:chExt cx="3412503" cy="2424765"/>
          </a:xfrm>
        </p:grpSpPr>
        <p:grpSp>
          <p:nvGrpSpPr>
            <p:cNvPr id="106" name="Group 105">
              <a:extLst>
                <a:ext uri="{FF2B5EF4-FFF2-40B4-BE49-F238E27FC236}">
                  <a16:creationId xmlns:a16="http://schemas.microsoft.com/office/drawing/2014/main" id="{C6FD5878-6D5C-4B86-9113-8A4ABAC601CC}"/>
                </a:ext>
              </a:extLst>
            </p:cNvPr>
            <p:cNvGrpSpPr/>
            <p:nvPr/>
          </p:nvGrpSpPr>
          <p:grpSpPr>
            <a:xfrm>
              <a:off x="7947646" y="1817017"/>
              <a:ext cx="3412503" cy="2424765"/>
              <a:chOff x="7947646" y="1817017"/>
              <a:chExt cx="3412503" cy="2424765"/>
            </a:xfrm>
          </p:grpSpPr>
          <p:sp>
            <p:nvSpPr>
              <p:cNvPr id="108" name="Rectangle 107">
                <a:extLst>
                  <a:ext uri="{FF2B5EF4-FFF2-40B4-BE49-F238E27FC236}">
                    <a16:creationId xmlns:a16="http://schemas.microsoft.com/office/drawing/2014/main" id="{52F89643-0C74-4F86-A2E5-73D6D1528FF9}"/>
                  </a:ext>
                </a:extLst>
              </p:cNvPr>
              <p:cNvSpPr/>
              <p:nvPr/>
            </p:nvSpPr>
            <p:spPr>
              <a:xfrm>
                <a:off x="7947646" y="1817017"/>
                <a:ext cx="3412503" cy="1531595"/>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9" name="Rectangle 108">
                <a:extLst>
                  <a:ext uri="{FF2B5EF4-FFF2-40B4-BE49-F238E27FC236}">
                    <a16:creationId xmlns:a16="http://schemas.microsoft.com/office/drawing/2014/main" id="{73CF828D-5F85-4684-9BA1-3B701545226A}"/>
                  </a:ext>
                </a:extLst>
              </p:cNvPr>
              <p:cNvSpPr/>
              <p:nvPr/>
            </p:nvSpPr>
            <p:spPr>
              <a:xfrm>
                <a:off x="7947646" y="3348612"/>
                <a:ext cx="3412503" cy="893170"/>
              </a:xfrm>
              <a:prstGeom prst="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pic>
          <p:nvPicPr>
            <p:cNvPr id="107" name="Graphic 106" descr="Cell Tower">
              <a:extLst>
                <a:ext uri="{FF2B5EF4-FFF2-40B4-BE49-F238E27FC236}">
                  <a16:creationId xmlns:a16="http://schemas.microsoft.com/office/drawing/2014/main" id="{F4F1AE9D-664B-4275-8DB8-C5F08E704E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96697" y="2514600"/>
              <a:ext cx="914400" cy="914400"/>
            </a:xfrm>
            <a:prstGeom prst="rect">
              <a:avLst/>
            </a:prstGeom>
          </p:spPr>
        </p:pic>
      </p:grpSp>
      <p:pic>
        <p:nvPicPr>
          <p:cNvPr id="110" name="Graphic 109" descr="Cell Tower">
            <a:extLst>
              <a:ext uri="{FF2B5EF4-FFF2-40B4-BE49-F238E27FC236}">
                <a16:creationId xmlns:a16="http://schemas.microsoft.com/office/drawing/2014/main" id="{36B739A4-AC84-4895-B0A3-199DE2F63C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47405" y="1661045"/>
            <a:ext cx="685800" cy="685800"/>
          </a:xfrm>
          <a:prstGeom prst="rect">
            <a:avLst/>
          </a:prstGeom>
        </p:spPr>
      </p:pic>
      <p:sp>
        <p:nvSpPr>
          <p:cNvPr id="8" name="Content Placeholder 7">
            <a:extLst>
              <a:ext uri="{FF2B5EF4-FFF2-40B4-BE49-F238E27FC236}">
                <a16:creationId xmlns:a16="http://schemas.microsoft.com/office/drawing/2014/main" id="{56847139-660E-4C14-8DF1-C1C11E8C7E67}"/>
              </a:ext>
            </a:extLst>
          </p:cNvPr>
          <p:cNvSpPr>
            <a:spLocks noGrp="1"/>
          </p:cNvSpPr>
          <p:nvPr>
            <p:ph sz="half" idx="1"/>
          </p:nvPr>
        </p:nvSpPr>
        <p:spPr>
          <a:xfrm>
            <a:off x="457200" y="1333514"/>
            <a:ext cx="4657725" cy="3752837"/>
          </a:xfrm>
        </p:spPr>
        <p:txBody>
          <a:bodyPr>
            <a:normAutofit/>
          </a:bodyPr>
          <a:lstStyle/>
          <a:p>
            <a:r>
              <a:rPr lang="en-US" sz="1400" dirty="0"/>
              <a:t>When we compute a simulation we obtain what we will refer to as the “local” fields. These are just the computed fields inside of the modeling domain.</a:t>
            </a:r>
          </a:p>
          <a:p>
            <a:r>
              <a:rPr lang="en-US" sz="1400" dirty="0"/>
              <a:t>The </a:t>
            </a:r>
            <a:r>
              <a:rPr lang="en-US" sz="1400" i="1" dirty="0"/>
              <a:t>Far-Field Domain</a:t>
            </a:r>
            <a:r>
              <a:rPr lang="en-US" sz="1400" dirty="0"/>
              <a:t> feature works by integrating the local fields over a surface that surrounds the source of radiation.</a:t>
            </a:r>
          </a:p>
          <a:p>
            <a:r>
              <a:rPr lang="en-US" sz="1400" dirty="0"/>
              <a:t>This new approach also integrates over a surface that surrounds the source, except that the integrand is different.</a:t>
            </a:r>
          </a:p>
          <a:p>
            <a:r>
              <a:rPr lang="en-US" sz="1400" dirty="0"/>
              <a:t>This new integrand has two contributions.</a:t>
            </a:r>
          </a:p>
          <a:p>
            <a:pPr lvl="1"/>
            <a:r>
              <a:rPr lang="en-US" sz="1200" dirty="0"/>
              <a:t>The local field.</a:t>
            </a:r>
          </a:p>
          <a:p>
            <a:pPr lvl="1"/>
            <a:r>
              <a:rPr lang="en-US" sz="1200" dirty="0"/>
              <a:t>What we will call an “auxiliary” field discussed on the next slide.</a:t>
            </a:r>
          </a:p>
        </p:txBody>
      </p:sp>
      <p:sp>
        <p:nvSpPr>
          <p:cNvPr id="7" name="Title 6">
            <a:extLst>
              <a:ext uri="{FF2B5EF4-FFF2-40B4-BE49-F238E27FC236}">
                <a16:creationId xmlns:a16="http://schemas.microsoft.com/office/drawing/2014/main" id="{B554F361-3EA3-4963-A616-5EFB4A9DE29C}"/>
              </a:ext>
            </a:extLst>
          </p:cNvPr>
          <p:cNvSpPr>
            <a:spLocks noGrp="1"/>
          </p:cNvSpPr>
          <p:nvPr>
            <p:ph type="title"/>
          </p:nvPr>
        </p:nvSpPr>
        <p:spPr/>
        <p:txBody>
          <a:bodyPr/>
          <a:lstStyle/>
          <a:p>
            <a:r>
              <a:rPr lang="en-US" dirty="0"/>
              <a:t>Integrating Fields</a:t>
            </a:r>
          </a:p>
        </p:txBody>
      </p:sp>
      <p:sp>
        <p:nvSpPr>
          <p:cNvPr id="2" name="Rectangle 1">
            <a:extLst>
              <a:ext uri="{FF2B5EF4-FFF2-40B4-BE49-F238E27FC236}">
                <a16:creationId xmlns:a16="http://schemas.microsoft.com/office/drawing/2014/main" id="{B1CFD0DF-5C9E-40A1-890F-A6CD8CDAD7B2}"/>
              </a:ext>
            </a:extLst>
          </p:cNvPr>
          <p:cNvSpPr/>
          <p:nvPr/>
        </p:nvSpPr>
        <p:spPr>
          <a:xfrm>
            <a:off x="6885813" y="1359597"/>
            <a:ext cx="1208987" cy="1208987"/>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16">
            <a:extLst>
              <a:ext uri="{FF2B5EF4-FFF2-40B4-BE49-F238E27FC236}">
                <a16:creationId xmlns:a16="http://schemas.microsoft.com/office/drawing/2014/main" id="{80686354-3545-4521-83C5-BA6AD5761659}"/>
              </a:ext>
            </a:extLst>
          </p:cNvPr>
          <p:cNvSpPr/>
          <p:nvPr/>
        </p:nvSpPr>
        <p:spPr>
          <a:xfrm>
            <a:off x="6883017" y="3444236"/>
            <a:ext cx="1211783" cy="1208987"/>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9C0E9DA-0211-409A-8B81-958F91ED2F1A}"/>
              </a:ext>
            </a:extLst>
          </p:cNvPr>
          <p:cNvSpPr txBox="1"/>
          <p:nvPr/>
        </p:nvSpPr>
        <p:spPr>
          <a:xfrm>
            <a:off x="5173909" y="2796768"/>
            <a:ext cx="1076879" cy="507831"/>
          </a:xfrm>
          <a:prstGeom prst="rect">
            <a:avLst/>
          </a:prstGeom>
          <a:noFill/>
        </p:spPr>
        <p:txBody>
          <a:bodyPr wrap="square" rtlCol="0">
            <a:spAutoFit/>
          </a:bodyPr>
          <a:lstStyle/>
          <a:p>
            <a:pPr algn="ctr"/>
            <a:r>
              <a:rPr lang="en-US" sz="1350" dirty="0">
                <a:latin typeface="Lato Light"/>
              </a:rPr>
              <a:t>Integration surface</a:t>
            </a:r>
          </a:p>
        </p:txBody>
      </p:sp>
      <p:grpSp>
        <p:nvGrpSpPr>
          <p:cNvPr id="62" name="Group 61">
            <a:extLst>
              <a:ext uri="{FF2B5EF4-FFF2-40B4-BE49-F238E27FC236}">
                <a16:creationId xmlns:a16="http://schemas.microsoft.com/office/drawing/2014/main" id="{7EBDD716-1F98-4CC3-A2C5-AC836BEA2065}"/>
              </a:ext>
            </a:extLst>
          </p:cNvPr>
          <p:cNvGrpSpPr/>
          <p:nvPr/>
        </p:nvGrpSpPr>
        <p:grpSpPr>
          <a:xfrm rot="20424650">
            <a:off x="6580161" y="1103503"/>
            <a:ext cx="1820288" cy="1820288"/>
            <a:chOff x="7728885" y="541973"/>
            <a:chExt cx="2427051" cy="2427051"/>
          </a:xfrm>
        </p:grpSpPr>
        <p:grpSp>
          <p:nvGrpSpPr>
            <p:cNvPr id="63" name="Group 62">
              <a:extLst>
                <a:ext uri="{FF2B5EF4-FFF2-40B4-BE49-F238E27FC236}">
                  <a16:creationId xmlns:a16="http://schemas.microsoft.com/office/drawing/2014/main" id="{BC62D4FE-1A9B-4254-B58A-7AA5B5FF8976}"/>
                </a:ext>
              </a:extLst>
            </p:cNvPr>
            <p:cNvGrpSpPr/>
            <p:nvPr/>
          </p:nvGrpSpPr>
          <p:grpSpPr>
            <a:xfrm>
              <a:off x="7728885" y="541973"/>
              <a:ext cx="2427051" cy="2427051"/>
              <a:chOff x="7728885" y="541973"/>
              <a:chExt cx="2427051" cy="2427051"/>
            </a:xfrm>
          </p:grpSpPr>
          <p:grpSp>
            <p:nvGrpSpPr>
              <p:cNvPr id="82" name="Group 81">
                <a:extLst>
                  <a:ext uri="{FF2B5EF4-FFF2-40B4-BE49-F238E27FC236}">
                    <a16:creationId xmlns:a16="http://schemas.microsoft.com/office/drawing/2014/main" id="{D5CE3867-ACFB-45B1-96EE-855A57A488A1}"/>
                  </a:ext>
                </a:extLst>
              </p:cNvPr>
              <p:cNvGrpSpPr/>
              <p:nvPr/>
            </p:nvGrpSpPr>
            <p:grpSpPr>
              <a:xfrm rot="1352633">
                <a:off x="7728885" y="541973"/>
                <a:ext cx="2427051" cy="2427051"/>
                <a:chOff x="6326124" y="1117267"/>
                <a:chExt cx="1554480" cy="1554480"/>
              </a:xfrm>
            </p:grpSpPr>
            <p:sp>
              <p:nvSpPr>
                <p:cNvPr id="87" name="Arc 86">
                  <a:extLst>
                    <a:ext uri="{FF2B5EF4-FFF2-40B4-BE49-F238E27FC236}">
                      <a16:creationId xmlns:a16="http://schemas.microsoft.com/office/drawing/2014/main" id="{AF45B85F-CFB3-4190-8C8F-41FEC57998DA}"/>
                    </a:ext>
                  </a:extLst>
                </p:cNvPr>
                <p:cNvSpPr/>
                <p:nvPr/>
              </p:nvSpPr>
              <p:spPr>
                <a:xfrm>
                  <a:off x="6691884" y="1490472"/>
                  <a:ext cx="822960" cy="822960"/>
                </a:xfrm>
                <a:prstGeom prst="arc">
                  <a:avLst>
                    <a:gd name="adj1" fmla="val 16200000"/>
                    <a:gd name="adj2" fmla="val 19407395"/>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88" name="Arc 87">
                  <a:extLst>
                    <a:ext uri="{FF2B5EF4-FFF2-40B4-BE49-F238E27FC236}">
                      <a16:creationId xmlns:a16="http://schemas.microsoft.com/office/drawing/2014/main" id="{8B8775AB-8148-4BE6-BE02-5DBB689B6313}"/>
                    </a:ext>
                  </a:extLst>
                </p:cNvPr>
                <p:cNvSpPr/>
                <p:nvPr/>
              </p:nvSpPr>
              <p:spPr>
                <a:xfrm>
                  <a:off x="6507480" y="1286431"/>
                  <a:ext cx="1191768" cy="1191768"/>
                </a:xfrm>
                <a:prstGeom prst="arc">
                  <a:avLst>
                    <a:gd name="adj1" fmla="val 16200000"/>
                    <a:gd name="adj2" fmla="val 1942961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89" name="Arc 88">
                  <a:extLst>
                    <a:ext uri="{FF2B5EF4-FFF2-40B4-BE49-F238E27FC236}">
                      <a16:creationId xmlns:a16="http://schemas.microsoft.com/office/drawing/2014/main" id="{7A948417-4687-4FB7-BA03-75DDB58B067F}"/>
                    </a:ext>
                  </a:extLst>
                </p:cNvPr>
                <p:cNvSpPr/>
                <p:nvPr/>
              </p:nvSpPr>
              <p:spPr>
                <a:xfrm>
                  <a:off x="6326124" y="1117267"/>
                  <a:ext cx="1554480" cy="1554480"/>
                </a:xfrm>
                <a:prstGeom prst="arc">
                  <a:avLst>
                    <a:gd name="adj1" fmla="val 16200000"/>
                    <a:gd name="adj2" fmla="val 19356902"/>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grpSp>
            <p:nvGrpSpPr>
              <p:cNvPr id="83" name="Group 82">
                <a:extLst>
                  <a:ext uri="{FF2B5EF4-FFF2-40B4-BE49-F238E27FC236}">
                    <a16:creationId xmlns:a16="http://schemas.microsoft.com/office/drawing/2014/main" id="{31909FE1-732D-4637-910E-A5EDAFE17A9E}"/>
                  </a:ext>
                </a:extLst>
              </p:cNvPr>
              <p:cNvGrpSpPr/>
              <p:nvPr/>
            </p:nvGrpSpPr>
            <p:grpSpPr>
              <a:xfrm rot="16200000">
                <a:off x="7728885" y="541973"/>
                <a:ext cx="2427051" cy="2427051"/>
                <a:chOff x="6326124" y="1117267"/>
                <a:chExt cx="1554480" cy="1554480"/>
              </a:xfrm>
            </p:grpSpPr>
            <p:sp>
              <p:nvSpPr>
                <p:cNvPr id="84" name="Arc 83">
                  <a:extLst>
                    <a:ext uri="{FF2B5EF4-FFF2-40B4-BE49-F238E27FC236}">
                      <a16:creationId xmlns:a16="http://schemas.microsoft.com/office/drawing/2014/main" id="{38BD5967-51E8-4590-ACF3-ABD660451528}"/>
                    </a:ext>
                  </a:extLst>
                </p:cNvPr>
                <p:cNvSpPr/>
                <p:nvPr/>
              </p:nvSpPr>
              <p:spPr>
                <a:xfrm>
                  <a:off x="6691884" y="1490472"/>
                  <a:ext cx="822960" cy="822960"/>
                </a:xfrm>
                <a:prstGeom prst="arc">
                  <a:avLst>
                    <a:gd name="adj1" fmla="val 16200000"/>
                    <a:gd name="adj2" fmla="val 19407395"/>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85" name="Arc 84">
                  <a:extLst>
                    <a:ext uri="{FF2B5EF4-FFF2-40B4-BE49-F238E27FC236}">
                      <a16:creationId xmlns:a16="http://schemas.microsoft.com/office/drawing/2014/main" id="{6E3306AD-7086-467C-AD18-D53D2F36361B}"/>
                    </a:ext>
                  </a:extLst>
                </p:cNvPr>
                <p:cNvSpPr/>
                <p:nvPr/>
              </p:nvSpPr>
              <p:spPr>
                <a:xfrm>
                  <a:off x="6507480" y="1286431"/>
                  <a:ext cx="1191768" cy="1191768"/>
                </a:xfrm>
                <a:prstGeom prst="arc">
                  <a:avLst>
                    <a:gd name="adj1" fmla="val 16200000"/>
                    <a:gd name="adj2" fmla="val 1942961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86" name="Arc 85">
                  <a:extLst>
                    <a:ext uri="{FF2B5EF4-FFF2-40B4-BE49-F238E27FC236}">
                      <a16:creationId xmlns:a16="http://schemas.microsoft.com/office/drawing/2014/main" id="{75C29859-5A6E-40C5-A574-8FD9660CD020}"/>
                    </a:ext>
                  </a:extLst>
                </p:cNvPr>
                <p:cNvSpPr/>
                <p:nvPr/>
              </p:nvSpPr>
              <p:spPr>
                <a:xfrm>
                  <a:off x="6326124" y="1117267"/>
                  <a:ext cx="1554480" cy="1554480"/>
                </a:xfrm>
                <a:prstGeom prst="arc">
                  <a:avLst>
                    <a:gd name="adj1" fmla="val 16200000"/>
                    <a:gd name="adj2" fmla="val 19356902"/>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grpSp>
        <p:grpSp>
          <p:nvGrpSpPr>
            <p:cNvPr id="64" name="Group 63">
              <a:extLst>
                <a:ext uri="{FF2B5EF4-FFF2-40B4-BE49-F238E27FC236}">
                  <a16:creationId xmlns:a16="http://schemas.microsoft.com/office/drawing/2014/main" id="{F66C8858-A07A-4C64-B208-7085A16C3511}"/>
                </a:ext>
              </a:extLst>
            </p:cNvPr>
            <p:cNvGrpSpPr/>
            <p:nvPr/>
          </p:nvGrpSpPr>
          <p:grpSpPr>
            <a:xfrm rot="8536782">
              <a:off x="7728885" y="541973"/>
              <a:ext cx="2427051" cy="2427051"/>
              <a:chOff x="6326124" y="1117267"/>
              <a:chExt cx="1554480" cy="1554480"/>
            </a:xfrm>
          </p:grpSpPr>
          <p:sp>
            <p:nvSpPr>
              <p:cNvPr id="79" name="Arc 78">
                <a:extLst>
                  <a:ext uri="{FF2B5EF4-FFF2-40B4-BE49-F238E27FC236}">
                    <a16:creationId xmlns:a16="http://schemas.microsoft.com/office/drawing/2014/main" id="{557230B7-E84A-47EF-BBA7-45F8048ABF07}"/>
                  </a:ext>
                </a:extLst>
              </p:cNvPr>
              <p:cNvSpPr/>
              <p:nvPr/>
            </p:nvSpPr>
            <p:spPr>
              <a:xfrm>
                <a:off x="6691884" y="1490472"/>
                <a:ext cx="822960" cy="822960"/>
              </a:xfrm>
              <a:prstGeom prst="arc">
                <a:avLst>
                  <a:gd name="adj1" fmla="val 16200000"/>
                  <a:gd name="adj2" fmla="val 19407395"/>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80" name="Arc 79">
                <a:extLst>
                  <a:ext uri="{FF2B5EF4-FFF2-40B4-BE49-F238E27FC236}">
                    <a16:creationId xmlns:a16="http://schemas.microsoft.com/office/drawing/2014/main" id="{0E8C49DB-6F4B-430E-B948-7DD511CBF998}"/>
                  </a:ext>
                </a:extLst>
              </p:cNvPr>
              <p:cNvSpPr/>
              <p:nvPr/>
            </p:nvSpPr>
            <p:spPr>
              <a:xfrm>
                <a:off x="6507480" y="1286431"/>
                <a:ext cx="1191768" cy="1191768"/>
              </a:xfrm>
              <a:prstGeom prst="arc">
                <a:avLst>
                  <a:gd name="adj1" fmla="val 16200000"/>
                  <a:gd name="adj2" fmla="val 1942961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81" name="Arc 80">
                <a:extLst>
                  <a:ext uri="{FF2B5EF4-FFF2-40B4-BE49-F238E27FC236}">
                    <a16:creationId xmlns:a16="http://schemas.microsoft.com/office/drawing/2014/main" id="{FF3E2555-3CE7-4C15-B865-C665BF59BB17}"/>
                  </a:ext>
                </a:extLst>
              </p:cNvPr>
              <p:cNvSpPr/>
              <p:nvPr/>
            </p:nvSpPr>
            <p:spPr>
              <a:xfrm>
                <a:off x="6326124" y="1117267"/>
                <a:ext cx="1554480" cy="1554480"/>
              </a:xfrm>
              <a:prstGeom prst="arc">
                <a:avLst>
                  <a:gd name="adj1" fmla="val 16200000"/>
                  <a:gd name="adj2" fmla="val 19356902"/>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grpSp>
      <p:grpSp>
        <p:nvGrpSpPr>
          <p:cNvPr id="90" name="Group 89">
            <a:extLst>
              <a:ext uri="{FF2B5EF4-FFF2-40B4-BE49-F238E27FC236}">
                <a16:creationId xmlns:a16="http://schemas.microsoft.com/office/drawing/2014/main" id="{2F6D8A57-1495-437E-8433-EDC2E9FE1695}"/>
              </a:ext>
            </a:extLst>
          </p:cNvPr>
          <p:cNvGrpSpPr/>
          <p:nvPr/>
        </p:nvGrpSpPr>
        <p:grpSpPr>
          <a:xfrm rot="20424650">
            <a:off x="6551887" y="3117908"/>
            <a:ext cx="1820288" cy="1820288"/>
            <a:chOff x="7728885" y="541973"/>
            <a:chExt cx="2427051" cy="2427051"/>
          </a:xfrm>
        </p:grpSpPr>
        <p:grpSp>
          <p:nvGrpSpPr>
            <p:cNvPr id="91" name="Group 90">
              <a:extLst>
                <a:ext uri="{FF2B5EF4-FFF2-40B4-BE49-F238E27FC236}">
                  <a16:creationId xmlns:a16="http://schemas.microsoft.com/office/drawing/2014/main" id="{13C8CBA3-CF16-4057-9D85-A122E36C47C3}"/>
                </a:ext>
              </a:extLst>
            </p:cNvPr>
            <p:cNvGrpSpPr/>
            <p:nvPr/>
          </p:nvGrpSpPr>
          <p:grpSpPr>
            <a:xfrm>
              <a:off x="7728885" y="541973"/>
              <a:ext cx="2427051" cy="2427051"/>
              <a:chOff x="7728885" y="541973"/>
              <a:chExt cx="2427051" cy="2427051"/>
            </a:xfrm>
          </p:grpSpPr>
          <p:grpSp>
            <p:nvGrpSpPr>
              <p:cNvPr id="96" name="Group 95">
                <a:extLst>
                  <a:ext uri="{FF2B5EF4-FFF2-40B4-BE49-F238E27FC236}">
                    <a16:creationId xmlns:a16="http://schemas.microsoft.com/office/drawing/2014/main" id="{13F58AB9-EA38-4611-9ABE-4709278E82CE}"/>
                  </a:ext>
                </a:extLst>
              </p:cNvPr>
              <p:cNvGrpSpPr/>
              <p:nvPr/>
            </p:nvGrpSpPr>
            <p:grpSpPr>
              <a:xfrm rot="1352633">
                <a:off x="7728885" y="541973"/>
                <a:ext cx="2427051" cy="2427051"/>
                <a:chOff x="6326124" y="1117267"/>
                <a:chExt cx="1554480" cy="1554480"/>
              </a:xfrm>
            </p:grpSpPr>
            <p:sp>
              <p:nvSpPr>
                <p:cNvPr id="101" name="Arc 100">
                  <a:extLst>
                    <a:ext uri="{FF2B5EF4-FFF2-40B4-BE49-F238E27FC236}">
                      <a16:creationId xmlns:a16="http://schemas.microsoft.com/office/drawing/2014/main" id="{C53F2C22-61F2-440E-9A14-188690F8FA8C}"/>
                    </a:ext>
                  </a:extLst>
                </p:cNvPr>
                <p:cNvSpPr/>
                <p:nvPr/>
              </p:nvSpPr>
              <p:spPr>
                <a:xfrm>
                  <a:off x="6691884" y="1490472"/>
                  <a:ext cx="822960" cy="822960"/>
                </a:xfrm>
                <a:prstGeom prst="arc">
                  <a:avLst>
                    <a:gd name="adj1" fmla="val 16200000"/>
                    <a:gd name="adj2" fmla="val 19407395"/>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102" name="Arc 101">
                  <a:extLst>
                    <a:ext uri="{FF2B5EF4-FFF2-40B4-BE49-F238E27FC236}">
                      <a16:creationId xmlns:a16="http://schemas.microsoft.com/office/drawing/2014/main" id="{1DED1CCB-C187-4EF8-A150-9B07AA3E9F0D}"/>
                    </a:ext>
                  </a:extLst>
                </p:cNvPr>
                <p:cNvSpPr/>
                <p:nvPr/>
              </p:nvSpPr>
              <p:spPr>
                <a:xfrm>
                  <a:off x="6507480" y="1286431"/>
                  <a:ext cx="1191768" cy="1191768"/>
                </a:xfrm>
                <a:prstGeom prst="arc">
                  <a:avLst>
                    <a:gd name="adj1" fmla="val 16200000"/>
                    <a:gd name="adj2" fmla="val 1942961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103" name="Arc 102">
                  <a:extLst>
                    <a:ext uri="{FF2B5EF4-FFF2-40B4-BE49-F238E27FC236}">
                      <a16:creationId xmlns:a16="http://schemas.microsoft.com/office/drawing/2014/main" id="{9571F297-214F-401A-85C8-5A3BF721E031}"/>
                    </a:ext>
                  </a:extLst>
                </p:cNvPr>
                <p:cNvSpPr/>
                <p:nvPr/>
              </p:nvSpPr>
              <p:spPr>
                <a:xfrm>
                  <a:off x="6326124" y="1117267"/>
                  <a:ext cx="1554480" cy="1554480"/>
                </a:xfrm>
                <a:prstGeom prst="arc">
                  <a:avLst>
                    <a:gd name="adj1" fmla="val 16200000"/>
                    <a:gd name="adj2" fmla="val 19356902"/>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grpSp>
            <p:nvGrpSpPr>
              <p:cNvPr id="97" name="Group 96">
                <a:extLst>
                  <a:ext uri="{FF2B5EF4-FFF2-40B4-BE49-F238E27FC236}">
                    <a16:creationId xmlns:a16="http://schemas.microsoft.com/office/drawing/2014/main" id="{57714AFD-3275-4C21-AA80-2F7BCE4CB3E5}"/>
                  </a:ext>
                </a:extLst>
              </p:cNvPr>
              <p:cNvGrpSpPr/>
              <p:nvPr/>
            </p:nvGrpSpPr>
            <p:grpSpPr>
              <a:xfrm rot="16200000">
                <a:off x="7728885" y="541973"/>
                <a:ext cx="2427051" cy="2427051"/>
                <a:chOff x="6326124" y="1117267"/>
                <a:chExt cx="1554480" cy="1554480"/>
              </a:xfrm>
            </p:grpSpPr>
            <p:sp>
              <p:nvSpPr>
                <p:cNvPr id="98" name="Arc 97">
                  <a:extLst>
                    <a:ext uri="{FF2B5EF4-FFF2-40B4-BE49-F238E27FC236}">
                      <a16:creationId xmlns:a16="http://schemas.microsoft.com/office/drawing/2014/main" id="{1C4034ED-1186-46AA-A6CC-82D754523CC9}"/>
                    </a:ext>
                  </a:extLst>
                </p:cNvPr>
                <p:cNvSpPr/>
                <p:nvPr/>
              </p:nvSpPr>
              <p:spPr>
                <a:xfrm>
                  <a:off x="6691884" y="1490472"/>
                  <a:ext cx="822960" cy="822960"/>
                </a:xfrm>
                <a:prstGeom prst="arc">
                  <a:avLst>
                    <a:gd name="adj1" fmla="val 16200000"/>
                    <a:gd name="adj2" fmla="val 19407395"/>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99" name="Arc 98">
                  <a:extLst>
                    <a:ext uri="{FF2B5EF4-FFF2-40B4-BE49-F238E27FC236}">
                      <a16:creationId xmlns:a16="http://schemas.microsoft.com/office/drawing/2014/main" id="{D728A5C9-61BC-4E8A-9D86-309CFE0871DD}"/>
                    </a:ext>
                  </a:extLst>
                </p:cNvPr>
                <p:cNvSpPr/>
                <p:nvPr/>
              </p:nvSpPr>
              <p:spPr>
                <a:xfrm>
                  <a:off x="6507480" y="1286431"/>
                  <a:ext cx="1191768" cy="1191768"/>
                </a:xfrm>
                <a:prstGeom prst="arc">
                  <a:avLst>
                    <a:gd name="adj1" fmla="val 16200000"/>
                    <a:gd name="adj2" fmla="val 1942961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100" name="Arc 99">
                  <a:extLst>
                    <a:ext uri="{FF2B5EF4-FFF2-40B4-BE49-F238E27FC236}">
                      <a16:creationId xmlns:a16="http://schemas.microsoft.com/office/drawing/2014/main" id="{1B63A6FC-5617-4D2E-808B-E6BE536189D6}"/>
                    </a:ext>
                  </a:extLst>
                </p:cNvPr>
                <p:cNvSpPr/>
                <p:nvPr/>
              </p:nvSpPr>
              <p:spPr>
                <a:xfrm>
                  <a:off x="6326124" y="1117267"/>
                  <a:ext cx="1554480" cy="1554480"/>
                </a:xfrm>
                <a:prstGeom prst="arc">
                  <a:avLst>
                    <a:gd name="adj1" fmla="val 16200000"/>
                    <a:gd name="adj2" fmla="val 19356902"/>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grpSp>
        <p:grpSp>
          <p:nvGrpSpPr>
            <p:cNvPr id="92" name="Group 91">
              <a:extLst>
                <a:ext uri="{FF2B5EF4-FFF2-40B4-BE49-F238E27FC236}">
                  <a16:creationId xmlns:a16="http://schemas.microsoft.com/office/drawing/2014/main" id="{28AFF006-C478-4608-A9A7-344DDD6F2526}"/>
                </a:ext>
              </a:extLst>
            </p:cNvPr>
            <p:cNvGrpSpPr/>
            <p:nvPr/>
          </p:nvGrpSpPr>
          <p:grpSpPr>
            <a:xfrm rot="8536782">
              <a:off x="7728885" y="541973"/>
              <a:ext cx="2427051" cy="2427051"/>
              <a:chOff x="6326124" y="1117267"/>
              <a:chExt cx="1554480" cy="1554480"/>
            </a:xfrm>
          </p:grpSpPr>
          <p:sp>
            <p:nvSpPr>
              <p:cNvPr id="93" name="Arc 92">
                <a:extLst>
                  <a:ext uri="{FF2B5EF4-FFF2-40B4-BE49-F238E27FC236}">
                    <a16:creationId xmlns:a16="http://schemas.microsoft.com/office/drawing/2014/main" id="{C8A99C4C-1922-484D-9DD3-E3A21114C732}"/>
                  </a:ext>
                </a:extLst>
              </p:cNvPr>
              <p:cNvSpPr/>
              <p:nvPr/>
            </p:nvSpPr>
            <p:spPr>
              <a:xfrm>
                <a:off x="6691884" y="1490472"/>
                <a:ext cx="822960" cy="822960"/>
              </a:xfrm>
              <a:prstGeom prst="arc">
                <a:avLst>
                  <a:gd name="adj1" fmla="val 16200000"/>
                  <a:gd name="adj2" fmla="val 19407395"/>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94" name="Arc 93">
                <a:extLst>
                  <a:ext uri="{FF2B5EF4-FFF2-40B4-BE49-F238E27FC236}">
                    <a16:creationId xmlns:a16="http://schemas.microsoft.com/office/drawing/2014/main" id="{CB2F97A4-4FD0-4DE6-AD3F-B095766BD8F2}"/>
                  </a:ext>
                </a:extLst>
              </p:cNvPr>
              <p:cNvSpPr/>
              <p:nvPr/>
            </p:nvSpPr>
            <p:spPr>
              <a:xfrm>
                <a:off x="6507480" y="1286431"/>
                <a:ext cx="1191768" cy="1191768"/>
              </a:xfrm>
              <a:prstGeom prst="arc">
                <a:avLst>
                  <a:gd name="adj1" fmla="val 16200000"/>
                  <a:gd name="adj2" fmla="val 1942961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95" name="Arc 94">
                <a:extLst>
                  <a:ext uri="{FF2B5EF4-FFF2-40B4-BE49-F238E27FC236}">
                    <a16:creationId xmlns:a16="http://schemas.microsoft.com/office/drawing/2014/main" id="{E3174C62-3AC7-4203-BEFD-289DBD1C9DA1}"/>
                  </a:ext>
                </a:extLst>
              </p:cNvPr>
              <p:cNvSpPr/>
              <p:nvPr/>
            </p:nvSpPr>
            <p:spPr>
              <a:xfrm>
                <a:off x="6326124" y="1117267"/>
                <a:ext cx="1554480" cy="1554480"/>
              </a:xfrm>
              <a:prstGeom prst="arc">
                <a:avLst>
                  <a:gd name="adj1" fmla="val 16200000"/>
                  <a:gd name="adj2" fmla="val 19356902"/>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grpSp>
      <p:cxnSp>
        <p:nvCxnSpPr>
          <p:cNvPr id="6" name="Connector: Elbow 5">
            <a:extLst>
              <a:ext uri="{FF2B5EF4-FFF2-40B4-BE49-F238E27FC236}">
                <a16:creationId xmlns:a16="http://schemas.microsoft.com/office/drawing/2014/main" id="{DA66247C-3C91-42F9-ABBB-672A7D7406E9}"/>
              </a:ext>
            </a:extLst>
          </p:cNvPr>
          <p:cNvCxnSpPr>
            <a:cxnSpLocks/>
            <a:stCxn id="65" idx="0"/>
          </p:cNvCxnSpPr>
          <p:nvPr/>
        </p:nvCxnSpPr>
        <p:spPr>
          <a:xfrm rot="5400000" flipH="1" flipV="1">
            <a:off x="6088039" y="2030064"/>
            <a:ext cx="391015" cy="114239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29843BA8-C946-40F4-9203-81207EF876FC}"/>
              </a:ext>
            </a:extLst>
          </p:cNvPr>
          <p:cNvCxnSpPr>
            <a:cxnSpLocks/>
            <a:stCxn id="65" idx="2"/>
          </p:cNvCxnSpPr>
          <p:nvPr/>
        </p:nvCxnSpPr>
        <p:spPr>
          <a:xfrm rot="16200000" flipH="1">
            <a:off x="6181464" y="2835484"/>
            <a:ext cx="232438" cy="117066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1852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40F1EA89-A90F-4D11-AD9C-9D62B7A3FE79}"/>
              </a:ext>
            </a:extLst>
          </p:cNvPr>
          <p:cNvGrpSpPr/>
          <p:nvPr/>
        </p:nvGrpSpPr>
        <p:grpSpPr>
          <a:xfrm>
            <a:off x="6400800" y="2441104"/>
            <a:ext cx="2559377" cy="1818574"/>
            <a:chOff x="7947646" y="1817017"/>
            <a:chExt cx="3412503" cy="2424765"/>
          </a:xfrm>
        </p:grpSpPr>
        <p:sp>
          <p:nvSpPr>
            <p:cNvPr id="19" name="Rectangle 18">
              <a:extLst>
                <a:ext uri="{FF2B5EF4-FFF2-40B4-BE49-F238E27FC236}">
                  <a16:creationId xmlns:a16="http://schemas.microsoft.com/office/drawing/2014/main" id="{A17439B4-D421-413C-98AB-3ACFAFB4426D}"/>
                </a:ext>
              </a:extLst>
            </p:cNvPr>
            <p:cNvSpPr/>
            <p:nvPr/>
          </p:nvSpPr>
          <p:spPr>
            <a:xfrm>
              <a:off x="7947646" y="1817017"/>
              <a:ext cx="3412503" cy="161198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19">
              <a:extLst>
                <a:ext uri="{FF2B5EF4-FFF2-40B4-BE49-F238E27FC236}">
                  <a16:creationId xmlns:a16="http://schemas.microsoft.com/office/drawing/2014/main" id="{D86CDF23-8FF6-480C-A123-6017EB72B6F8}"/>
                </a:ext>
              </a:extLst>
            </p:cNvPr>
            <p:cNvSpPr/>
            <p:nvPr/>
          </p:nvSpPr>
          <p:spPr>
            <a:xfrm>
              <a:off x="7947646" y="3429000"/>
              <a:ext cx="3412503" cy="812782"/>
            </a:xfrm>
            <a:prstGeom prst="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 name="Title 6">
            <a:extLst>
              <a:ext uri="{FF2B5EF4-FFF2-40B4-BE49-F238E27FC236}">
                <a16:creationId xmlns:a16="http://schemas.microsoft.com/office/drawing/2014/main" id="{B554F361-3EA3-4963-A616-5EFB4A9DE29C}"/>
              </a:ext>
            </a:extLst>
          </p:cNvPr>
          <p:cNvSpPr>
            <a:spLocks noGrp="1"/>
          </p:cNvSpPr>
          <p:nvPr>
            <p:ph type="title"/>
          </p:nvPr>
        </p:nvSpPr>
        <p:spPr/>
        <p:txBody>
          <a:bodyPr/>
          <a:lstStyle/>
          <a:p>
            <a:r>
              <a:rPr lang="en-US" dirty="0"/>
              <a:t>“Auxiliary” Fields</a:t>
            </a:r>
          </a:p>
        </p:txBody>
      </p:sp>
      <p:sp>
        <p:nvSpPr>
          <p:cNvPr id="8" name="Content Placeholder 7">
            <a:extLst>
              <a:ext uri="{FF2B5EF4-FFF2-40B4-BE49-F238E27FC236}">
                <a16:creationId xmlns:a16="http://schemas.microsoft.com/office/drawing/2014/main" id="{56847139-660E-4C14-8DF1-C1C11E8C7E67}"/>
              </a:ext>
            </a:extLst>
          </p:cNvPr>
          <p:cNvSpPr>
            <a:spLocks noGrp="1"/>
          </p:cNvSpPr>
          <p:nvPr>
            <p:ph sz="half" idx="10"/>
          </p:nvPr>
        </p:nvSpPr>
        <p:spPr>
          <a:xfrm>
            <a:off x="457200" y="1619250"/>
            <a:ext cx="5651518" cy="3467100"/>
          </a:xfrm>
        </p:spPr>
        <p:txBody>
          <a:bodyPr>
            <a:normAutofit lnSpcReduction="10000"/>
          </a:bodyPr>
          <a:lstStyle/>
          <a:p>
            <a:r>
              <a:rPr lang="en-US" sz="1200" dirty="0"/>
              <a:t>Assume we are interested in solving for the FF in a direction (</a:t>
            </a:r>
            <a:r>
              <a:rPr lang="en-US" sz="1200" dirty="0">
                <a:latin typeface="Calibri" panose="020F0502020204030204" pitchFamily="34" charset="0"/>
                <a:cs typeface="Calibri" panose="020F0502020204030204" pitchFamily="34" charset="0"/>
              </a:rPr>
              <a:t>θ</a:t>
            </a:r>
            <a:r>
              <a:rPr lang="en-US" sz="1200" dirty="0"/>
              <a:t>,</a:t>
            </a:r>
            <a:r>
              <a:rPr lang="el-GR" sz="1200" dirty="0">
                <a:latin typeface="Calibri" panose="020F0502020204030204" pitchFamily="34" charset="0"/>
                <a:cs typeface="Calibri" panose="020F0502020204030204" pitchFamily="34" charset="0"/>
              </a:rPr>
              <a:t>φ</a:t>
            </a:r>
            <a:r>
              <a:rPr lang="en-US" sz="1200" dirty="0"/>
              <a:t>). We can calculate the required auxiliary fields in two steps.</a:t>
            </a:r>
          </a:p>
          <a:p>
            <a:r>
              <a:rPr lang="en-US" sz="1200" dirty="0"/>
              <a:t>1) Remove the source of radiation so that we only consider the background environment. </a:t>
            </a:r>
          </a:p>
          <a:p>
            <a:r>
              <a:rPr lang="en-US" sz="1200" dirty="0"/>
              <a:t>2) Solve for the fields due to an incident plane wave coming from the direction (</a:t>
            </a:r>
            <a:r>
              <a:rPr lang="en-US" sz="1200" dirty="0">
                <a:latin typeface="Calibri" panose="020F0502020204030204" pitchFamily="34" charset="0"/>
                <a:cs typeface="Calibri" panose="020F0502020204030204" pitchFamily="34" charset="0"/>
              </a:rPr>
              <a:t>θ</a:t>
            </a:r>
            <a:r>
              <a:rPr lang="en-US" sz="1200" dirty="0"/>
              <a:t>,</a:t>
            </a:r>
            <a:r>
              <a:rPr lang="el-GR" sz="1200" dirty="0">
                <a:latin typeface="Calibri" panose="020F0502020204030204" pitchFamily="34" charset="0"/>
                <a:cs typeface="Calibri" panose="020F0502020204030204" pitchFamily="34" charset="0"/>
              </a:rPr>
              <a:t>φ</a:t>
            </a:r>
            <a:r>
              <a:rPr lang="en-US" sz="1200" dirty="0"/>
              <a:t>).</a:t>
            </a:r>
          </a:p>
          <a:p>
            <a:pPr lvl="1"/>
            <a:r>
              <a:rPr lang="en-US" sz="1000" dirty="0"/>
              <a:t>If the environment is homogeneous, this would simply be a plane wave.</a:t>
            </a:r>
          </a:p>
          <a:p>
            <a:pPr lvl="1"/>
            <a:r>
              <a:rPr lang="en-US" sz="1000" dirty="0"/>
              <a:t>When the environment is stratified, this includes reflection/transmission at the material interfaces.</a:t>
            </a:r>
          </a:p>
          <a:p>
            <a:pPr lvl="1"/>
            <a:r>
              <a:rPr lang="en-US" sz="1000" dirty="0"/>
              <a:t>The polarization of the plane wave must be aligned with the desired polarization of the FF.</a:t>
            </a:r>
          </a:p>
          <a:p>
            <a:r>
              <a:rPr lang="en-US" sz="1200" dirty="0"/>
              <a:t>The simplified approach uses an analytic equation for the auxiliary fields.</a:t>
            </a:r>
          </a:p>
          <a:p>
            <a:r>
              <a:rPr lang="en-US" sz="1200" dirty="0"/>
              <a:t>For the general case, we solve for the auxiliary fields in COMSOL using a 1D wave equation.</a:t>
            </a:r>
          </a:p>
          <a:p>
            <a:pPr lvl="1"/>
            <a:r>
              <a:rPr lang="en-US" sz="1000" dirty="0"/>
              <a:t>Two </a:t>
            </a:r>
            <a:r>
              <a:rPr lang="en-US" sz="1000" i="1" dirty="0"/>
              <a:t>Coefficient Form Edge PDE </a:t>
            </a:r>
            <a:r>
              <a:rPr lang="en-US" sz="1000" dirty="0"/>
              <a:t>interfaces are used for E</a:t>
            </a:r>
            <a:r>
              <a:rPr lang="el-GR" sz="1000" baseline="-25000" dirty="0">
                <a:latin typeface="Calibri" panose="020F0502020204030204" pitchFamily="34" charset="0"/>
                <a:cs typeface="Calibri" panose="020F0502020204030204" pitchFamily="34" charset="0"/>
              </a:rPr>
              <a:t>θ</a:t>
            </a:r>
            <a:r>
              <a:rPr lang="en-US" sz="1000" dirty="0"/>
              <a:t> and E</a:t>
            </a:r>
            <a:r>
              <a:rPr lang="el-GR" sz="1000" baseline="-25000" dirty="0">
                <a:latin typeface="Calibri" panose="020F0502020204030204" pitchFamily="34" charset="0"/>
                <a:cs typeface="Calibri" panose="020F0502020204030204" pitchFamily="34" charset="0"/>
              </a:rPr>
              <a:t>φ</a:t>
            </a:r>
            <a:r>
              <a:rPr lang="en-US" sz="1000" dirty="0"/>
              <a:t>.</a:t>
            </a:r>
          </a:p>
          <a:p>
            <a:pPr lvl="1"/>
            <a:r>
              <a:rPr lang="en-US" sz="1000" dirty="0"/>
              <a:t>One simulation is required per FF angle.</a:t>
            </a:r>
          </a:p>
        </p:txBody>
      </p:sp>
      <p:sp>
        <p:nvSpPr>
          <p:cNvPr id="55" name="TextBox 54">
            <a:extLst>
              <a:ext uri="{FF2B5EF4-FFF2-40B4-BE49-F238E27FC236}">
                <a16:creationId xmlns:a16="http://schemas.microsoft.com/office/drawing/2014/main" id="{75C9A116-FBD8-4B50-9969-96253E6871D2}"/>
              </a:ext>
            </a:extLst>
          </p:cNvPr>
          <p:cNvSpPr txBox="1"/>
          <p:nvPr/>
        </p:nvSpPr>
        <p:spPr>
          <a:xfrm>
            <a:off x="6858000" y="4381500"/>
            <a:ext cx="1622944" cy="300082"/>
          </a:xfrm>
          <a:prstGeom prst="rect">
            <a:avLst/>
          </a:prstGeom>
          <a:noFill/>
          <a:ln>
            <a:noFill/>
          </a:ln>
        </p:spPr>
        <p:txBody>
          <a:bodyPr wrap="square" rtlCol="0">
            <a:spAutoFit/>
          </a:bodyPr>
          <a:lstStyle/>
          <a:p>
            <a:r>
              <a:rPr lang="en-US" sz="1350" dirty="0">
                <a:latin typeface="Lato Light" panose="020F0302020204030203" charset="0"/>
              </a:rPr>
              <a:t>1) Remove emitter</a:t>
            </a:r>
          </a:p>
        </p:txBody>
      </p:sp>
      <p:cxnSp>
        <p:nvCxnSpPr>
          <p:cNvPr id="69" name="Straight Arrow Connector 68">
            <a:extLst>
              <a:ext uri="{FF2B5EF4-FFF2-40B4-BE49-F238E27FC236}">
                <a16:creationId xmlns:a16="http://schemas.microsoft.com/office/drawing/2014/main" id="{48BFB404-62F3-4C62-A329-05A72AEB3793}"/>
              </a:ext>
            </a:extLst>
          </p:cNvPr>
          <p:cNvCxnSpPr>
            <a:cxnSpLocks/>
          </p:cNvCxnSpPr>
          <p:nvPr/>
        </p:nvCxnSpPr>
        <p:spPr>
          <a:xfrm flipV="1">
            <a:off x="8294924" y="819150"/>
            <a:ext cx="466941" cy="596127"/>
          </a:xfrm>
          <a:prstGeom prst="straightConnector1">
            <a:avLst/>
          </a:prstGeom>
          <a:ln w="444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78972799-7F37-462D-B45A-047960DB1371}"/>
              </a:ext>
            </a:extLst>
          </p:cNvPr>
          <p:cNvCxnSpPr>
            <a:cxnSpLocks/>
          </p:cNvCxnSpPr>
          <p:nvPr/>
        </p:nvCxnSpPr>
        <p:spPr>
          <a:xfrm flipV="1">
            <a:off x="8382000" y="1734560"/>
            <a:ext cx="381000" cy="544576"/>
          </a:xfrm>
          <a:prstGeom prst="straightConnector1">
            <a:avLst/>
          </a:prstGeom>
          <a:ln w="44450">
            <a:solidFill>
              <a:srgbClr val="FF0000"/>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075352B0-C677-46B7-B360-BE32323ADD0E}"/>
              </a:ext>
            </a:extLst>
          </p:cNvPr>
          <p:cNvSpPr txBox="1"/>
          <p:nvPr/>
        </p:nvSpPr>
        <p:spPr>
          <a:xfrm>
            <a:off x="6595617" y="989627"/>
            <a:ext cx="1630446" cy="300082"/>
          </a:xfrm>
          <a:prstGeom prst="rect">
            <a:avLst/>
          </a:prstGeom>
          <a:noFill/>
        </p:spPr>
        <p:txBody>
          <a:bodyPr wrap="square" rtlCol="0">
            <a:spAutoFit/>
          </a:bodyPr>
          <a:lstStyle/>
          <a:p>
            <a:r>
              <a:rPr lang="en-US" sz="1350" dirty="0">
                <a:latin typeface="Lato Light" panose="020F0302020204030203" charset="0"/>
              </a:rPr>
              <a:t>Desired FF in (</a:t>
            </a:r>
            <a:r>
              <a:rPr lang="en-US" sz="1350" dirty="0">
                <a:latin typeface="Lato Light" panose="020F0302020204030203" charset="0"/>
                <a:cs typeface="Calibri" panose="020F0502020204030204" pitchFamily="34" charset="0"/>
              </a:rPr>
              <a:t>θ</a:t>
            </a:r>
            <a:r>
              <a:rPr lang="en-US" sz="1350" dirty="0">
                <a:latin typeface="Lato Light" panose="020F0302020204030203" charset="0"/>
              </a:rPr>
              <a:t>,</a:t>
            </a:r>
            <a:r>
              <a:rPr lang="el-GR" sz="1350" dirty="0">
                <a:latin typeface="Lato Light" panose="020F0302020204030203" charset="0"/>
                <a:cs typeface="Calibri" panose="020F0502020204030204" pitchFamily="34" charset="0"/>
              </a:rPr>
              <a:t>φ</a:t>
            </a:r>
            <a:r>
              <a:rPr lang="en-US" sz="1350" dirty="0">
                <a:latin typeface="Lato Light" panose="020F0302020204030203" charset="0"/>
              </a:rPr>
              <a:t>)</a:t>
            </a:r>
          </a:p>
        </p:txBody>
      </p:sp>
      <p:sp>
        <p:nvSpPr>
          <p:cNvPr id="72" name="TextBox 71">
            <a:extLst>
              <a:ext uri="{FF2B5EF4-FFF2-40B4-BE49-F238E27FC236}">
                <a16:creationId xmlns:a16="http://schemas.microsoft.com/office/drawing/2014/main" id="{07FFA56A-424F-4233-B10F-989229528249}"/>
              </a:ext>
            </a:extLst>
          </p:cNvPr>
          <p:cNvSpPr txBox="1"/>
          <p:nvPr/>
        </p:nvSpPr>
        <p:spPr>
          <a:xfrm>
            <a:off x="6475113" y="1734560"/>
            <a:ext cx="1995805" cy="507831"/>
          </a:xfrm>
          <a:prstGeom prst="rect">
            <a:avLst/>
          </a:prstGeom>
          <a:noFill/>
        </p:spPr>
        <p:txBody>
          <a:bodyPr wrap="square" rtlCol="0">
            <a:spAutoFit/>
          </a:bodyPr>
          <a:lstStyle/>
          <a:p>
            <a:r>
              <a:rPr lang="en-US" sz="1350" dirty="0">
                <a:latin typeface="Lato Light" panose="020F0302020204030203" charset="0"/>
              </a:rPr>
              <a:t>2) Solve for fields due to plane wave from (</a:t>
            </a:r>
            <a:r>
              <a:rPr lang="en-US" sz="1350" dirty="0">
                <a:latin typeface="Lato Light" panose="020F0302020204030203" charset="0"/>
                <a:cs typeface="Calibri" panose="020F0502020204030204" pitchFamily="34" charset="0"/>
              </a:rPr>
              <a:t>θ</a:t>
            </a:r>
            <a:r>
              <a:rPr lang="en-US" sz="1350" dirty="0">
                <a:latin typeface="Lato Light" panose="020F0302020204030203" charset="0"/>
              </a:rPr>
              <a:t>,</a:t>
            </a:r>
            <a:r>
              <a:rPr lang="el-GR" sz="1350" dirty="0">
                <a:latin typeface="Lato Light" panose="020F0302020204030203" charset="0"/>
                <a:cs typeface="Calibri" panose="020F0502020204030204" pitchFamily="34" charset="0"/>
              </a:rPr>
              <a:t>φ</a:t>
            </a:r>
            <a:r>
              <a:rPr lang="en-US" sz="1350" dirty="0">
                <a:latin typeface="Lato Light" panose="020F0302020204030203" charset="0"/>
              </a:rPr>
              <a:t>)</a:t>
            </a:r>
          </a:p>
        </p:txBody>
      </p:sp>
      <p:sp>
        <p:nvSpPr>
          <p:cNvPr id="22" name="Rectangle 21">
            <a:extLst>
              <a:ext uri="{FF2B5EF4-FFF2-40B4-BE49-F238E27FC236}">
                <a16:creationId xmlns:a16="http://schemas.microsoft.com/office/drawing/2014/main" id="{14203188-CC0A-4244-94CD-EB7CC395B979}"/>
              </a:ext>
            </a:extLst>
          </p:cNvPr>
          <p:cNvSpPr/>
          <p:nvPr/>
        </p:nvSpPr>
        <p:spPr>
          <a:xfrm>
            <a:off x="7054715" y="2760388"/>
            <a:ext cx="1208987" cy="1208987"/>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9" name="Connector: Elbow 8">
            <a:extLst>
              <a:ext uri="{FF2B5EF4-FFF2-40B4-BE49-F238E27FC236}">
                <a16:creationId xmlns:a16="http://schemas.microsoft.com/office/drawing/2014/main" id="{EB1F6759-E6EC-476E-AD8D-34AC60A7D3B0}"/>
              </a:ext>
            </a:extLst>
          </p:cNvPr>
          <p:cNvCxnSpPr>
            <a:cxnSpLocks/>
            <a:stCxn id="55" idx="1"/>
          </p:cNvCxnSpPr>
          <p:nvPr/>
        </p:nvCxnSpPr>
        <p:spPr>
          <a:xfrm rot="10800000" flipH="1">
            <a:off x="6858000" y="3322555"/>
            <a:ext cx="838200" cy="1208986"/>
          </a:xfrm>
          <a:prstGeom prst="bentConnector4">
            <a:avLst>
              <a:gd name="adj1" fmla="val -27273"/>
              <a:gd name="adj2" fmla="val 9999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2211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F48B62-CC87-40A1-B14A-D5B3AF7FA244}"/>
              </a:ext>
            </a:extLst>
          </p:cNvPr>
          <p:cNvSpPr>
            <a:spLocks noGrp="1"/>
          </p:cNvSpPr>
          <p:nvPr>
            <p:ph type="ctrTitle"/>
          </p:nvPr>
        </p:nvSpPr>
        <p:spPr/>
        <p:txBody>
          <a:bodyPr/>
          <a:lstStyle/>
          <a:p>
            <a:r>
              <a:rPr lang="en-US" dirty="0"/>
              <a:t>Simplified Approach</a:t>
            </a:r>
          </a:p>
        </p:txBody>
      </p:sp>
      <p:sp>
        <p:nvSpPr>
          <p:cNvPr id="6" name="Subtitle 5">
            <a:extLst>
              <a:ext uri="{FF2B5EF4-FFF2-40B4-BE49-F238E27FC236}">
                <a16:creationId xmlns:a16="http://schemas.microsoft.com/office/drawing/2014/main" id="{22844EED-84B8-43A3-9FEC-78C95F26B667}"/>
              </a:ext>
            </a:extLst>
          </p:cNvPr>
          <p:cNvSpPr>
            <a:spLocks noGrp="1"/>
          </p:cNvSpPr>
          <p:nvPr>
            <p:ph type="subTitle" idx="1"/>
          </p:nvPr>
        </p:nvSpPr>
        <p:spPr/>
        <p:txBody>
          <a:bodyPr/>
          <a:lstStyle/>
          <a:p>
            <a:r>
              <a:rPr lang="en-US" dirty="0"/>
              <a:t>Two Homogeneous Domains</a:t>
            </a:r>
          </a:p>
        </p:txBody>
      </p:sp>
    </p:spTree>
    <p:extLst>
      <p:ext uri="{BB962C8B-B14F-4D97-AF65-F5344CB8AC3E}">
        <p14:creationId xmlns:p14="http://schemas.microsoft.com/office/powerpoint/2010/main" val="96656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398251-1E98-420E-A3E1-EFD82AC44F12}"/>
              </a:ext>
            </a:extLst>
          </p:cNvPr>
          <p:cNvSpPr>
            <a:spLocks noGrp="1"/>
          </p:cNvSpPr>
          <p:nvPr>
            <p:ph type="title"/>
          </p:nvPr>
        </p:nvSpPr>
        <p:spPr/>
        <p:txBody>
          <a:bodyPr/>
          <a:lstStyle/>
          <a:p>
            <a:r>
              <a:rPr lang="en-US" sz="1400" dirty="0">
                <a:solidFill>
                  <a:schemeClr val="accent4"/>
                </a:solidFill>
                <a:latin typeface="Lato Black" panose="020B0604020202020204" charset="0"/>
              </a:rPr>
              <a:t>INTRODUCTION</a:t>
            </a:r>
            <a:br>
              <a:rPr lang="en-US" dirty="0"/>
            </a:br>
            <a:r>
              <a:rPr lang="en-US" dirty="0"/>
              <a:t>Simplified Approach</a:t>
            </a:r>
          </a:p>
        </p:txBody>
      </p:sp>
      <p:pic>
        <p:nvPicPr>
          <p:cNvPr id="11" name="Content Placeholder 10">
            <a:extLst>
              <a:ext uri="{FF2B5EF4-FFF2-40B4-BE49-F238E27FC236}">
                <a16:creationId xmlns:a16="http://schemas.microsoft.com/office/drawing/2014/main" id="{8B9489DD-BD0B-41AD-8E8B-BAD8A8F97E73}"/>
              </a:ext>
            </a:extLst>
          </p:cNvPr>
          <p:cNvPicPr>
            <a:picLocks noGrp="1" noChangeAspect="1"/>
          </p:cNvPicPr>
          <p:nvPr>
            <p:ph sz="quarter" idx="11"/>
          </p:nvPr>
        </p:nvPicPr>
        <p:blipFill rotWithShape="1">
          <a:blip r:embed="rId3"/>
          <a:srcRect l="7692"/>
          <a:stretch/>
        </p:blipFill>
        <p:spPr>
          <a:xfrm>
            <a:off x="6248400" y="591939"/>
            <a:ext cx="2743200" cy="2054622"/>
          </a:xfrm>
          <a:prstGeom prst="rect">
            <a:avLst/>
          </a:prstGeom>
        </p:spPr>
      </p:pic>
      <p:sp>
        <p:nvSpPr>
          <p:cNvPr id="2" name="Content Placeholder 1">
            <a:extLst>
              <a:ext uri="{FF2B5EF4-FFF2-40B4-BE49-F238E27FC236}">
                <a16:creationId xmlns:a16="http://schemas.microsoft.com/office/drawing/2014/main" id="{1A1B4ECE-F7C8-4074-82A5-A9DA12907F74}"/>
              </a:ext>
            </a:extLst>
          </p:cNvPr>
          <p:cNvSpPr>
            <a:spLocks noGrp="1"/>
          </p:cNvSpPr>
          <p:nvPr>
            <p:ph sz="half" idx="10"/>
          </p:nvPr>
        </p:nvSpPr>
        <p:spPr>
          <a:xfrm>
            <a:off x="457200" y="1619250"/>
            <a:ext cx="5672138" cy="3609975"/>
          </a:xfrm>
        </p:spPr>
        <p:txBody>
          <a:bodyPr>
            <a:normAutofit fontScale="85000" lnSpcReduction="20000"/>
          </a:bodyPr>
          <a:lstStyle/>
          <a:p>
            <a:r>
              <a:rPr lang="en-US" dirty="0"/>
              <a:t>The file </a:t>
            </a:r>
            <a:r>
              <a:rPr lang="en-US" dirty="0" err="1"/>
              <a:t>Simplified_FF_Comparison.mph</a:t>
            </a:r>
            <a:r>
              <a:rPr lang="en-US" dirty="0"/>
              <a:t> demonstrates the simplified approach using two homogeneous domains.</a:t>
            </a:r>
          </a:p>
          <a:p>
            <a:pPr lvl="1"/>
            <a:r>
              <a:rPr lang="en-US" dirty="0"/>
              <a:t>The model is cylindrically symmetric to compare the 3D FF results with a large 2D axisymmetric simulation.</a:t>
            </a:r>
          </a:p>
          <a:p>
            <a:pPr lvl="1"/>
            <a:r>
              <a:rPr lang="en-US" dirty="0"/>
              <a:t>A circular current loop radiates at the interface of air and a dielectric substrate of </a:t>
            </a:r>
            <a:r>
              <a:rPr lang="el-GR" dirty="0">
                <a:latin typeface="Calibri" panose="020F0502020204030204" pitchFamily="34" charset="0"/>
                <a:cs typeface="Calibri" panose="020F0502020204030204" pitchFamily="34" charset="0"/>
              </a:rPr>
              <a:t>ε</a:t>
            </a:r>
            <a:r>
              <a:rPr lang="en-US" baseline="-25000" dirty="0"/>
              <a:t>r</a:t>
            </a:r>
            <a:r>
              <a:rPr lang="en-US" dirty="0"/>
              <a:t>= 4.</a:t>
            </a:r>
          </a:p>
          <a:p>
            <a:r>
              <a:rPr lang="en-US" dirty="0"/>
              <a:t>The model has features for comparing either a magnetic or electric current source.</a:t>
            </a:r>
          </a:p>
          <a:p>
            <a:pPr lvl="1"/>
            <a:r>
              <a:rPr lang="en-US" dirty="0"/>
              <a:t>Enable the appropriate 3D excitation.</a:t>
            </a:r>
          </a:p>
          <a:p>
            <a:pPr lvl="1"/>
            <a:r>
              <a:rPr lang="en-US" dirty="0"/>
              <a:t>Set the 2D axisymmetric model to out-of-plane vector for an electric current or in-plane vector for a magnetic current.</a:t>
            </a:r>
          </a:p>
          <a:p>
            <a:pPr lvl="1"/>
            <a:r>
              <a:rPr lang="en-US" dirty="0"/>
              <a:t>The electric current will solve for </a:t>
            </a:r>
            <a:r>
              <a:rPr lang="en-US" dirty="0" err="1"/>
              <a:t>Ephi</a:t>
            </a:r>
            <a:r>
              <a:rPr lang="en-US" dirty="0"/>
              <a:t> with </a:t>
            </a:r>
            <a:r>
              <a:rPr lang="en-US" dirty="0" err="1"/>
              <a:t>Etheta</a:t>
            </a:r>
            <a:r>
              <a:rPr lang="en-US" dirty="0"/>
              <a:t> = 0.</a:t>
            </a:r>
          </a:p>
          <a:p>
            <a:pPr lvl="1"/>
            <a:r>
              <a:rPr lang="en-US" dirty="0"/>
              <a:t>The magnetic current will solve for </a:t>
            </a:r>
            <a:r>
              <a:rPr lang="en-US" dirty="0" err="1"/>
              <a:t>Etheta</a:t>
            </a:r>
            <a:r>
              <a:rPr lang="en-US" dirty="0"/>
              <a:t> with </a:t>
            </a:r>
            <a:r>
              <a:rPr lang="en-US" dirty="0" err="1"/>
              <a:t>Ephi</a:t>
            </a:r>
            <a:r>
              <a:rPr lang="en-US" dirty="0"/>
              <a:t> = 0.</a:t>
            </a:r>
          </a:p>
          <a:p>
            <a:r>
              <a:rPr lang="en-US" dirty="0"/>
              <a:t>On right is a comparison of |</a:t>
            </a:r>
            <a:r>
              <a:rPr lang="en-US" dirty="0" err="1"/>
              <a:t>Ephi</a:t>
            </a:r>
            <a:r>
              <a:rPr lang="en-US" dirty="0"/>
              <a:t>| at a distance of 10</a:t>
            </a:r>
            <a:r>
              <a:rPr lang="el-GR" dirty="0">
                <a:latin typeface="Calibri" panose="020F0502020204030204" pitchFamily="34" charset="0"/>
                <a:cs typeface="Calibri" panose="020F0502020204030204" pitchFamily="34" charset="0"/>
              </a:rPr>
              <a:t> λ</a:t>
            </a:r>
            <a:r>
              <a:rPr lang="en-US" baseline="-25000" dirty="0"/>
              <a:t>0</a:t>
            </a:r>
            <a:r>
              <a:rPr lang="en-US" dirty="0"/>
              <a:t>.</a:t>
            </a:r>
          </a:p>
          <a:p>
            <a:pPr lvl="1"/>
            <a:r>
              <a:rPr lang="en-US" dirty="0"/>
              <a:t>The ripples in the 2D axisymmetric plot are because the evaluation is not sufficiently into the far-field.</a:t>
            </a:r>
          </a:p>
          <a:p>
            <a:pPr lvl="1"/>
            <a:r>
              <a:rPr lang="en-US" dirty="0"/>
              <a:t>These decrease with increasing radius, at the expense of increased computational cost. </a:t>
            </a:r>
          </a:p>
          <a:p>
            <a:r>
              <a:rPr lang="en-US" dirty="0"/>
              <a:t>The E-field pattern is shown in the top image, where ¼ of the pattern is removed for clarity.</a:t>
            </a:r>
          </a:p>
        </p:txBody>
      </p:sp>
      <p:sp>
        <p:nvSpPr>
          <p:cNvPr id="3" name="Text Placeholder 2">
            <a:extLst>
              <a:ext uri="{FF2B5EF4-FFF2-40B4-BE49-F238E27FC236}">
                <a16:creationId xmlns:a16="http://schemas.microsoft.com/office/drawing/2014/main" id="{E2DF7C76-9CC2-41CA-B177-2BA8556CB81C}"/>
              </a:ext>
            </a:extLst>
          </p:cNvPr>
          <p:cNvSpPr>
            <a:spLocks noGrp="1"/>
          </p:cNvSpPr>
          <p:nvPr>
            <p:ph type="body" sz="quarter" idx="12"/>
          </p:nvPr>
        </p:nvSpPr>
        <p:spPr>
          <a:xfrm>
            <a:off x="6358304" y="4611516"/>
            <a:ext cx="2523392" cy="304800"/>
          </a:xfrm>
        </p:spPr>
        <p:txBody>
          <a:bodyPr/>
          <a:lstStyle/>
          <a:p>
            <a:pPr algn="r"/>
            <a:r>
              <a:rPr lang="en-US" dirty="0"/>
              <a:t>Norm of electric field</a:t>
            </a:r>
          </a:p>
        </p:txBody>
      </p:sp>
      <p:pic>
        <p:nvPicPr>
          <p:cNvPr id="12" name="Picture 11">
            <a:extLst>
              <a:ext uri="{FF2B5EF4-FFF2-40B4-BE49-F238E27FC236}">
                <a16:creationId xmlns:a16="http://schemas.microsoft.com/office/drawing/2014/main" id="{C1ECA5B7-CB66-4685-ACA5-3C707A34288D}"/>
              </a:ext>
            </a:extLst>
          </p:cNvPr>
          <p:cNvPicPr>
            <a:picLocks noChangeAspect="1"/>
          </p:cNvPicPr>
          <p:nvPr/>
        </p:nvPicPr>
        <p:blipFill rotWithShape="1">
          <a:blip r:embed="rId4"/>
          <a:srcRect l="16822" t="22693" r="27464" b="12973"/>
          <a:stretch/>
        </p:blipFill>
        <p:spPr>
          <a:xfrm>
            <a:off x="6393227" y="2658434"/>
            <a:ext cx="2622436" cy="2093609"/>
          </a:xfrm>
          <a:prstGeom prst="rect">
            <a:avLst/>
          </a:prstGeom>
        </p:spPr>
      </p:pic>
    </p:spTree>
    <p:extLst>
      <p:ext uri="{BB962C8B-B14F-4D97-AF65-F5344CB8AC3E}">
        <p14:creationId xmlns:p14="http://schemas.microsoft.com/office/powerpoint/2010/main" val="2435033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4AD3AC8-4315-4FDF-A93F-82A0DF6B24EF}"/>
              </a:ext>
            </a:extLst>
          </p:cNvPr>
          <p:cNvPicPr>
            <a:picLocks noChangeAspect="1"/>
          </p:cNvPicPr>
          <p:nvPr/>
        </p:nvPicPr>
        <p:blipFill>
          <a:blip r:embed="rId3"/>
          <a:stretch>
            <a:fillRect/>
          </a:stretch>
        </p:blipFill>
        <p:spPr>
          <a:xfrm>
            <a:off x="550069" y="2605551"/>
            <a:ext cx="2892811" cy="2338312"/>
          </a:xfrm>
          <a:prstGeom prst="rect">
            <a:avLst/>
          </a:prstGeom>
          <a:noFill/>
          <a:ln w="12700">
            <a:solidFill>
              <a:schemeClr val="accent2"/>
            </a:solidFill>
          </a:ln>
        </p:spPr>
      </p:pic>
      <p:pic>
        <p:nvPicPr>
          <p:cNvPr id="10" name="Content Placeholder 9">
            <a:extLst>
              <a:ext uri="{FF2B5EF4-FFF2-40B4-BE49-F238E27FC236}">
                <a16:creationId xmlns:a16="http://schemas.microsoft.com/office/drawing/2014/main" id="{52970583-7201-4B3C-B9A8-90C28AB495E2}"/>
              </a:ext>
            </a:extLst>
          </p:cNvPr>
          <p:cNvPicPr>
            <a:picLocks noGrp="1" noChangeAspect="1"/>
          </p:cNvPicPr>
          <p:nvPr>
            <p:ph sz="quarter" idx="17"/>
          </p:nvPr>
        </p:nvPicPr>
        <p:blipFill>
          <a:blip r:embed="rId4"/>
          <a:stretch>
            <a:fillRect/>
          </a:stretch>
        </p:blipFill>
        <p:spPr>
          <a:xfrm>
            <a:off x="938216" y="670230"/>
            <a:ext cx="3045086" cy="3015945"/>
          </a:xfrm>
          <a:prstGeom prst="rect">
            <a:avLst/>
          </a:prstGeom>
          <a:ln w="9525">
            <a:solidFill>
              <a:schemeClr val="accent2"/>
            </a:solidFill>
          </a:ln>
        </p:spPr>
      </p:pic>
      <p:sp>
        <p:nvSpPr>
          <p:cNvPr id="4" name="Title 3">
            <a:extLst>
              <a:ext uri="{FF2B5EF4-FFF2-40B4-BE49-F238E27FC236}">
                <a16:creationId xmlns:a16="http://schemas.microsoft.com/office/drawing/2014/main" id="{AD961B80-CB39-4CC9-95BD-EBCFFE068079}"/>
              </a:ext>
            </a:extLst>
          </p:cNvPr>
          <p:cNvSpPr>
            <a:spLocks noGrp="1"/>
          </p:cNvSpPr>
          <p:nvPr>
            <p:ph type="title"/>
          </p:nvPr>
        </p:nvSpPr>
        <p:spPr/>
        <p:txBody>
          <a:bodyPr>
            <a:normAutofit/>
          </a:bodyPr>
          <a:lstStyle/>
          <a:p>
            <a:r>
              <a:rPr lang="en-US" sz="1400" dirty="0">
                <a:solidFill>
                  <a:schemeClr val="accent3"/>
                </a:solidFill>
                <a:latin typeface="Lato Black" panose="020B0604020202020204" charset="0"/>
              </a:rPr>
              <a:t>IMPLEMENTATION DETAILS</a:t>
            </a:r>
            <a:br>
              <a:rPr lang="en-US" dirty="0"/>
            </a:br>
            <a:r>
              <a:rPr lang="en-US" dirty="0"/>
              <a:t>Simplified Approach</a:t>
            </a:r>
          </a:p>
        </p:txBody>
      </p:sp>
      <p:sp>
        <p:nvSpPr>
          <p:cNvPr id="2" name="Content Placeholder 1">
            <a:extLst>
              <a:ext uri="{FF2B5EF4-FFF2-40B4-BE49-F238E27FC236}">
                <a16:creationId xmlns:a16="http://schemas.microsoft.com/office/drawing/2014/main" id="{66676C0A-390F-41CD-9702-DDA5F005EED5}"/>
              </a:ext>
            </a:extLst>
          </p:cNvPr>
          <p:cNvSpPr>
            <a:spLocks noGrp="1"/>
          </p:cNvSpPr>
          <p:nvPr>
            <p:ph sz="half" idx="10"/>
          </p:nvPr>
        </p:nvSpPr>
        <p:spPr>
          <a:xfrm>
            <a:off x="4234180" y="2190751"/>
            <a:ext cx="4528820" cy="2952750"/>
          </a:xfrm>
        </p:spPr>
        <p:txBody>
          <a:bodyPr>
            <a:normAutofit fontScale="85000" lnSpcReduction="10000"/>
          </a:bodyPr>
          <a:lstStyle/>
          <a:p>
            <a:r>
              <a:rPr lang="en-US" dirty="0"/>
              <a:t>An integration operator (</a:t>
            </a:r>
            <a:r>
              <a:rPr lang="en-US" dirty="0" err="1"/>
              <a:t>ff_int</a:t>
            </a:r>
            <a:r>
              <a:rPr lang="en-US" dirty="0"/>
              <a:t>) has been added to integrate over a surface that surrounds the radiation source.</a:t>
            </a:r>
          </a:p>
          <a:p>
            <a:r>
              <a:rPr lang="en-US" dirty="0"/>
              <a:t>There are four </a:t>
            </a:r>
            <a:r>
              <a:rPr lang="en-US" i="1" dirty="0"/>
              <a:t>Variables</a:t>
            </a:r>
            <a:r>
              <a:rPr lang="en-US" dirty="0"/>
              <a:t> nodes. Two are defined globally, and the remaining two are defined for the top and bottom domains. </a:t>
            </a:r>
          </a:p>
          <a:p>
            <a:pPr lvl="1"/>
            <a:r>
              <a:rPr lang="en-US" dirty="0"/>
              <a:t>Ensure </a:t>
            </a:r>
            <a:r>
              <a:rPr lang="en-US" dirty="0" err="1"/>
              <a:t>ff_epsr</a:t>
            </a:r>
            <a:r>
              <a:rPr lang="en-US" dirty="0"/>
              <a:t> and </a:t>
            </a:r>
            <a:r>
              <a:rPr lang="en-US" dirty="0" err="1"/>
              <a:t>ff_mur</a:t>
            </a:r>
            <a:r>
              <a:rPr lang="en-US" dirty="0"/>
              <a:t> match the material properties definitions for their respective domains.</a:t>
            </a:r>
          </a:p>
          <a:p>
            <a:r>
              <a:rPr lang="en-US" dirty="0"/>
              <a:t>The </a:t>
            </a:r>
            <a:r>
              <a:rPr lang="en-US" i="1" dirty="0"/>
              <a:t>Variables: FF</a:t>
            </a:r>
            <a:r>
              <a:rPr lang="en-US" dirty="0"/>
              <a:t> node may need to be modified slightly for your own implementation.</a:t>
            </a:r>
          </a:p>
          <a:p>
            <a:pPr lvl="1"/>
            <a:r>
              <a:rPr lang="en-US" dirty="0"/>
              <a:t>If you are using the Wave Optics Module, “</a:t>
            </a:r>
            <a:r>
              <a:rPr lang="en-US" dirty="0" err="1"/>
              <a:t>emw</a:t>
            </a:r>
            <a:r>
              <a:rPr lang="en-US" dirty="0"/>
              <a:t>” will need to be replaced with “</a:t>
            </a:r>
            <a:r>
              <a:rPr lang="en-US" dirty="0" err="1"/>
              <a:t>ewfd</a:t>
            </a:r>
            <a:r>
              <a:rPr lang="en-US" dirty="0"/>
              <a:t>”.</a:t>
            </a:r>
          </a:p>
          <a:p>
            <a:pPr lvl="1"/>
            <a:r>
              <a:rPr lang="en-US" dirty="0"/>
              <a:t>If using the scattered field formulation, “</a:t>
            </a:r>
            <a:r>
              <a:rPr lang="en-US" dirty="0" err="1"/>
              <a:t>emw.Ex</a:t>
            </a:r>
            <a:r>
              <a:rPr lang="en-US" dirty="0"/>
              <a:t>” should be “</a:t>
            </a:r>
            <a:r>
              <a:rPr lang="en-US" dirty="0" err="1"/>
              <a:t>emw.relEx</a:t>
            </a:r>
            <a:r>
              <a:rPr lang="en-US" dirty="0"/>
              <a:t>” to use the relative field, and similar for the other E and H variables.</a:t>
            </a:r>
          </a:p>
          <a:p>
            <a:r>
              <a:rPr lang="en-US" dirty="0"/>
              <a:t>Use the provided text files to import these into your own model.</a:t>
            </a:r>
          </a:p>
        </p:txBody>
      </p:sp>
      <p:sp>
        <p:nvSpPr>
          <p:cNvPr id="7" name="Rectangle 6">
            <a:extLst>
              <a:ext uri="{FF2B5EF4-FFF2-40B4-BE49-F238E27FC236}">
                <a16:creationId xmlns:a16="http://schemas.microsoft.com/office/drawing/2014/main" id="{EE40B4CF-4427-4DB2-959C-494AB3840449}"/>
              </a:ext>
            </a:extLst>
          </p:cNvPr>
          <p:cNvSpPr/>
          <p:nvPr/>
        </p:nvSpPr>
        <p:spPr>
          <a:xfrm>
            <a:off x="1563080" y="2992353"/>
            <a:ext cx="1268201" cy="14523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a:extLst>
              <a:ext uri="{FF2B5EF4-FFF2-40B4-BE49-F238E27FC236}">
                <a16:creationId xmlns:a16="http://schemas.microsoft.com/office/drawing/2014/main" id="{36108303-AE0F-4FD4-9A1C-8B45805E144E}"/>
              </a:ext>
            </a:extLst>
          </p:cNvPr>
          <p:cNvSpPr/>
          <p:nvPr/>
        </p:nvSpPr>
        <p:spPr>
          <a:xfrm>
            <a:off x="1563081" y="2325025"/>
            <a:ext cx="1708553" cy="56105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805303442"/>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6906</TotalTime>
  <Words>1874</Words>
  <Application>Microsoft Office PowerPoint</Application>
  <PresentationFormat>On-screen Show (16:9)</PresentationFormat>
  <Paragraphs>163</Paragraphs>
  <Slides>20</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20</vt:i4>
      </vt:variant>
    </vt:vector>
  </HeadingPairs>
  <TitlesOfParts>
    <vt:vector size="29" baseType="lpstr">
      <vt:lpstr>Calibri</vt:lpstr>
      <vt:lpstr>Arial</vt:lpstr>
      <vt:lpstr>Lato Light</vt:lpstr>
      <vt:lpstr>Lato Black</vt:lpstr>
      <vt:lpstr>Lato</vt:lpstr>
      <vt:lpstr>Calibri Light</vt:lpstr>
      <vt:lpstr>Wingdings</vt:lpstr>
      <vt:lpstr>comsol-slide-template-NEW</vt:lpstr>
      <vt:lpstr>Office Theme</vt:lpstr>
      <vt:lpstr>Far-Field Radiation in the Presence of a Substrate</vt:lpstr>
      <vt:lpstr>Introduction and Basic Theory</vt:lpstr>
      <vt:lpstr>Introduction</vt:lpstr>
      <vt:lpstr>General and Simplified Approaches</vt:lpstr>
      <vt:lpstr>Integrating Fields</vt:lpstr>
      <vt:lpstr>“Auxiliary” Fields</vt:lpstr>
      <vt:lpstr>Simplified Approach</vt:lpstr>
      <vt:lpstr>INTRODUCTION Simplified Approach</vt:lpstr>
      <vt:lpstr>IMPLEMENTATION DETAILS Simplified Approach</vt:lpstr>
      <vt:lpstr>General Approach</vt:lpstr>
      <vt:lpstr>INTRODUCTION General Approach</vt:lpstr>
      <vt:lpstr>IMPLEMENTATION DIFFERENCES General Approach</vt:lpstr>
      <vt:lpstr>WALKTHROUGH Geometry</vt:lpstr>
      <vt:lpstr>WALKTHROUGH  Physics</vt:lpstr>
      <vt:lpstr>WALKTHROUGH  General Extrusion and Variables</vt:lpstr>
      <vt:lpstr>WALKTHROUGH  Compute</vt:lpstr>
      <vt:lpstr>WALKTHROUGH  Results</vt:lpstr>
      <vt:lpstr>General Approach</vt:lpstr>
      <vt:lpstr> GENERAL APPROACH Multiple Inhomogeneous Layers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Jiyoun Munn</dc:creator>
  <cp:lastModifiedBy>Andrew Strikwerda</cp:lastModifiedBy>
  <cp:revision>166</cp:revision>
  <dcterms:created xsi:type="dcterms:W3CDTF">2023-07-10T16:42:11Z</dcterms:created>
  <dcterms:modified xsi:type="dcterms:W3CDTF">2024-05-07T12:53:19Z</dcterms:modified>
</cp:coreProperties>
</file>