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60" r:id="rId14"/>
    <p:sldId id="261" r:id="rId15"/>
    <p:sldId id="262" r:id="rId16"/>
    <p:sldId id="264" r:id="rId18"/>
    <p:sldId id="265" r:id="rId19"/>
    <p:sldId id="267" r:id="rId21"/>
    <p:sldId id="268" r:id="rId22"/>
    <p:sldId id="269" r:id="rId2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4" Target="slides/slide5.xml" Type="http://schemas.openxmlformats.org/officeDocument/2006/relationships/slide"/><Relationship Id="rId15" Target="slides/slide4.xml" Type="http://schemas.openxmlformats.org/officeDocument/2006/relationships/slide"/><Relationship Id="rId16" Target="slides/slide6.xml" Type="http://schemas.openxmlformats.org/officeDocument/2006/relationships/slide"/><Relationship Id="rId18" Target="slides/slide8.xml" Type="http://schemas.openxmlformats.org/officeDocument/2006/relationships/slide"/><Relationship Id="rId19" Target="slides/slide7.xml" Type="http://schemas.openxmlformats.org/officeDocument/2006/relationships/slide"/><Relationship Id="rId21" Target="slides/slide10.xml" Type="http://schemas.openxmlformats.org/officeDocument/2006/relationships/slide"/><Relationship Id="rId22" Target="slides/slide9.xml" Type="http://schemas.openxmlformats.org/officeDocument/2006/relationships/slide"/><Relationship Id="rId23" Target="slides/slide1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ype="http://schemas.openxmlformats.org/officeDocument/2006/relationships/tags" Target="../tags/tag1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0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11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6.png" Type="http://schemas.openxmlformats.org/officeDocument/2006/relationships/image"/><Relationship Id="rId3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Ceramic Water Filter with Activated Carbon Core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xsi="http://www.w3.org/2001/XMLSchema-instance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Drinking water can contain various impuritiers like dirt particles, bacteria, chlorine, or trihalomethanes.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This example illustrates how to model the tranport of chlorine and the trihalomethane chloroform through a ceramic water filter candle with an activated carbon core. 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Such filters are found in tabletop gravity filters  or as part of a larger reverse osmosis filter system.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model shows how to set up the flow and transport equations and examines the effect of a small fracture in the ceramics part. 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 xsi:nil="true"/>
            </a:r>
          </a:p>
        </p:txBody>
      </p:sp>
      <p:sp>
        <p:nvSpPr>
          <p:cNvPr name="AutoShape 4" id="4"/>
          <p:cNvSpPr/>
          <p:nvPr/>
        </p:nvSpPr>
        <p:spPr>
          <a:xfrm>
            <a:off x="4301214" y="463313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Sketch of the ceramic water filter with crack.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214" y="209550"/>
            <a:ext cx="4427773" cy="44235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301214" y="463313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Sketch of the ceramic water filter with crack.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214" y="209550"/>
            <a:ext cx="4427773" cy="4423584"/>
          </a:xfrm>
          <a:prstGeom prst="rect">
            <a:avLst/>
          </a:prstGeom>
        </p:spPr>
      </p:pic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All substances that are filtered out because of their size are referred to as "particles".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Porous Media Flow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141790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Kozeny-Carman relationship for permeability is used in the activated carbon region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true" u="none">
                <a:solidFill>
                  <a:srgbClr val="393A39"/>
                </a:solidFill>
                <a:latin typeface="Century Schoolbook"/>
              </a:rPr>
              <a:t>d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p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 is the mean granular carbon diameter and ε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p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 the porosity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Laminar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228406"/>
            <a:ext cx="15240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Porous Media Flow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Laminar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2705100" cy="2794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867996"/>
            <a:ext cx="9525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Model Equations - Porous Media Flow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2037126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crack is modeled using the Fracture feature of the Darcy's Law interface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The permeability is calculated using a cubic law which relates the transmissivity of the fracture to its aperture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d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f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 with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f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f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beeing the roughness factor.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Fracture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847626"/>
            <a:ext cx="1473200" cy="596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Contaminant Transport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Transport of Diluted Species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Chlorine removal is modeled using a reaction rate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Exact values strongly depend on the properties of the filter material and are usually determined experimentally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xmlns:xsi="http://www.w3.org/2001/XMLSchema-instanc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Contaminant Transport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Transport of Diluted Species in Porous Media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Transport of Diluted Species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1676400" cy="2540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flipH="false" flipV="false" rot="0">
            <a:off x="457200" y="3477596"/>
            <a:ext cx="2949575" cy="1304704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/>
              <a:t/>
            </a: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Transport of Diluted Species interface is used</a:t>
            </a:r>
            <a:endParaRPr lang="en-US"/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Chloroform is removed by adsorption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removal of particles due to their size is modeled using a sink term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 xsi:nil="true"/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842596"/>
            <a:ext cx="10287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436238" y="4592343"/>
            <a:ext cx="533488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Concentrations of particles (left), Chlorine (middle), and Chloroform (right) in mol/m^3.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36238" y="1332000"/>
            <a:ext cx="4347124" cy="32603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flow field is assumed to be stationary and independent of the concentrations.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Results are used as input to calculate the time-dependent transport equations. 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Pressure (slices) and velocity field (arrows) after 120s of simulated time.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500" u="none">
                <a:solidFill>
                  <a:srgbClr val="393A39"/>
                </a:solidFill>
                <a:latin typeface="Lato"/>
              </a:rPr>
              <a:t>Particles are filtered out at the surface, except where the fracture allows the particles to pass the filter.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500" u="none">
                <a:solidFill>
                  <a:srgbClr val="393A39"/>
                </a:solidFill>
                <a:latin typeface="Lato"/>
              </a:rPr>
              <a:t>The amount of chlorine is reduced significantly by the reaction with activated carbon.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500" u="none">
                <a:solidFill>
                  <a:srgbClr val="393A39"/>
                </a:solidFill>
                <a:latin typeface="Lato"/>
              </a:rPr>
              <a:t>Chloroform can not be reduced by this filter. Therefore, trihalomethanes are already filtered in the waterworks, with a very strict upper limit (often 0).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Ratio of the concentrations at the outlet to the inlet concentrations.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7&lt;/Entity&gt;&lt;Tag&gt;pg7&lt;/Tag&gt;&lt;Node&gt;Results &amp;gt; Pressure Along Fracture (dl)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6199149489402771&quot;/&gt;&lt;Property name=&quot;zoomanglefull&quot; type=&quot;real&quot; value=&quot;19.12934303283691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9441524147987366, -1.2618699073791504, 0.8514024019241333&quot;/&gt;&lt;Property name=&quot;target&quot; type=&quot;realarray&quot; value=&quot;0.0022500157356262207, 0, -0.09500002861022949&quot;/&gt;&lt;Property name=&quot;up&quot; type=&quot;realarray&quot; value=&quot;0.3086974024772644, 0.4115965962409973, 0.8574929237365723&quot;/&gt;&lt;Property name=&quot;rotationpoint&quot; type=&quot;realarray&quot; value=&quot;0.002250000834465027, 0, -0.0949999988079071&quot;/&gt;&lt;Property name=&quot;viewoffset&quot; type=&quot;realarray&quot; value=&quot;1.1565873865038157E-4, 0.00602514379988274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36:49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Pressure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6199149489402771&quot;/&gt;&lt;Property name=&quot;zoomanglefull&quot; type=&quot;real&quot; value=&quot;19.12934303283691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9441524147987366, -1.2618699073791504, 0.8514024019241333&quot;/&gt;&lt;Property name=&quot;target&quot; type=&quot;realarray&quot; value=&quot;0.0022500157356262207, 0, -0.09500002861022949&quot;/&gt;&lt;Property name=&quot;up&quot; type=&quot;realarray&quot; value=&quot;0.3086974024772644, 0.4115965962409973, 0.8574929237365723&quot;/&gt;&lt;Property name=&quot;rotationpoint&quot; type=&quot;realarray&quot; value=&quot;0.002250000834465027, 0, -0.0949999988079071&quot;/&gt;&lt;Property name=&quot;viewoffset&quot; type=&quot;realarray&quot; value=&quot;1.1565873865038157E-4, 0.00602514379988274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36:57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6&lt;/Entity&gt;&lt;Tag&gt;pg6&lt;/Tag&gt;&lt;Node&gt;Results &amp;gt; Plot Array - Concentrations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6199149489402771&quot;/&gt;&lt;Property name=&quot;zoomanglefull&quot; type=&quot;real&quot; value=&quot;19.12934303283691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9441524147987366, -1.2618699073791504, 0.8514024019241333&quot;/&gt;&lt;Property name=&quot;target&quot; type=&quot;realarray&quot; value=&quot;0.0022500157356262207, 0, -0.09500002861022949&quot;/&gt;&lt;Property name=&quot;up&quot; type=&quot;realarray&quot; value=&quot;0.3086974024772644, 0.4115965962409973, 0.8574929237365723&quot;/&gt;&lt;Property name=&quot;rotationpoint&quot; type=&quot;realarray&quot; value=&quot;0.002250000834465027, 0, -0.0949999988079071&quot;/&gt;&lt;Property name=&quot;viewoffset&quot; type=&quot;realarray&quot; value=&quot;1.1565873865038157E-4, 0.00602514379988274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37:04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Concentration over time.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2.894957279276261&quot;/&gt;&lt;Property name=&quot;xmax&quot; type=&quot;real&quot; value=&quot;182.89495727927627&quot;/&gt;&lt;Property name=&quot;ymin&quot; type=&quot;real&quot; value=&quot;-0.020247524851341993&quot;/&gt;&lt;Property name=&quot;ymax&quot; type=&quot;real&quot; value=&quot;1.005303979723828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37:10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2024-09-26T20:37:19Z</dcterms:created>
  <dc:creator>COMSOL</dc:creator>
  <cp:lastModifiedBy>COMSOL</cp:lastModifiedBy>
  <dcterms:modified xsi:type="dcterms:W3CDTF">2024-09-26T20:37:19Z</dcterms:modified>
  <cp:revision>1</cp:revision>
  <dc:title>Ceramic Water Filter with Activated Carbon Core</dc:title>
</cp:coreProperties>
</file>