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5" r:id="rId1"/>
  </p:sldMasterIdLst>
  <p:notesMasterIdLst>
    <p:notesMasterId r:id="rId10"/>
  </p:notesMasterIdLst>
  <p:sldIdLst>
    <p:sldId id="260" r:id="rId2"/>
    <p:sldId id="261" r:id="rId3"/>
    <p:sldId id="262" r:id="rId4"/>
    <p:sldId id="264" r:id="rId5"/>
    <p:sldId id="265" r:id="rId6"/>
    <p:sldId id="267" r:id="rId7"/>
    <p:sldId id="268" r:id="rId8"/>
    <p:sldId id="269" r:id="rId9"/>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6357" autoAdjust="0"/>
  </p:normalViewPr>
  <p:slideViewPr>
    <p:cSldViewPr snapToGrid="0">
      <p:cViewPr>
        <p:scale>
          <a:sx n="125" d="100"/>
          <a:sy n="125" d="100"/>
        </p:scale>
        <p:origin x="1176" y="528"/>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5EA4D8-0CD4-430C-A014-42CA123CB9BF}" type="datetimeFigureOut">
              <a:rPr lang="en-US" smtClean="0"/>
              <a:t>2/27/2025</a:t>
            </a:fld>
            <a:endParaRPr 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77B380-805A-460A-8EBF-787DD15BC61F}" type="slidenum">
              <a:rPr lang="en-US" smtClean="0"/>
              <a:t>‹#›</a:t>
            </a:fld>
            <a:endParaRPr lang="en-US" dirty="0"/>
          </a:p>
        </p:txBody>
      </p:sp>
    </p:spTree>
    <p:extLst>
      <p:ext uri="{BB962C8B-B14F-4D97-AF65-F5344CB8AC3E}">
        <p14:creationId xmlns:p14="http://schemas.microsoft.com/office/powerpoint/2010/main" val="42147369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6.xml.rels><?xml version="1.0" encoding="UTF-8" standalone="yes"?>
<Relationships xmlns="http://schemas.openxmlformats.org/package/2006/relationships"><Relationship Id="rId8" Type="http://schemas.openxmlformats.org/officeDocument/2006/relationships/hyperlink" Target="http://www.comsol.com/stories" TargetMode="External"/><Relationship Id="rId3" Type="http://schemas.openxmlformats.org/officeDocument/2006/relationships/hyperlink" Target="https://www.comsol.com/product-download" TargetMode="External"/><Relationship Id="rId7" Type="http://schemas.openxmlformats.org/officeDocument/2006/relationships/hyperlink" Target="http://www.comsol.com/video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blogs" TargetMode="External"/><Relationship Id="rId5" Type="http://schemas.openxmlformats.org/officeDocument/2006/relationships/hyperlink" Target="http://www.comsol.com/learning-center" TargetMode="External"/><Relationship Id="rId4" Type="http://schemas.openxmlformats.org/officeDocument/2006/relationships/hyperlink" Target="http://www.comsol.com/models" TargetMode="External"/><Relationship Id="rId9" Type="http://schemas.openxmlformats.org/officeDocument/2006/relationships/hyperlink" Target="http://www.comsol.com/"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6015885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9417020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5146672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5247410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5458204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871681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38894373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3275856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4"/>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6674"/>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37799555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29136708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14835810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51094062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2309826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5"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2"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22521100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414574325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144022"/>
            <a:ext cx="9144000" cy="28554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4724399" y="1352550"/>
            <a:ext cx="4042889"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4724399" y="2381250"/>
            <a:ext cx="4042889"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502386" y="666649"/>
            <a:ext cx="4008287" cy="4030896"/>
          </a:xfrm>
          <a:prstGeom prst="rect">
            <a:avLst/>
          </a:prstGeom>
          <a:solidFill>
            <a:schemeClr val="bg2"/>
          </a:solidFill>
          <a:ln w="6350">
            <a:noFill/>
          </a:ln>
        </p:spPr>
        <p:txBody>
          <a:bodyPr vert="horz" lIns="102870" tIns="34290" rIns="102870" bIns="6858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200"/>
              <a:t> </a:t>
            </a:r>
            <a:endParaRPr lang="en-US" sz="12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502386" y="666650"/>
            <a:ext cx="4008287" cy="403089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229795124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146655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13010046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321099383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97899014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264505057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3438814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Edit Master text styles</a:t>
            </a:r>
          </a:p>
        </p:txBody>
      </p:sp>
    </p:spTree>
    <p:extLst>
      <p:ext uri="{BB962C8B-B14F-4D97-AF65-F5344CB8AC3E}">
        <p14:creationId xmlns:p14="http://schemas.microsoft.com/office/powerpoint/2010/main" val="254484512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281125317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861170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40014342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p:nvSpPr>
        <p:spPr>
          <a:xfrm>
            <a:off x="457200"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57200"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1703201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913599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457200" y="1431925"/>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7A8A7BBB-02C2-3B25-29B0-C7537CFDB858}"/>
              </a:ext>
            </a:extLst>
          </p:cNvPr>
          <p:cNvSpPr/>
          <p:nvPr/>
        </p:nvSpPr>
        <p:spPr>
          <a:xfrm>
            <a:off x="4722974" y="1439294"/>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57200"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57200"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3493030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9554946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6182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2884564-BF92-DEC3-5831-8633D5487C8B}"/>
              </a:ext>
            </a:extLst>
          </p:cNvPr>
          <p:cNvSpPr/>
          <p:nvPr/>
        </p:nvSpPr>
        <p:spPr>
          <a:xfrm>
            <a:off x="33249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79D9CDFF-245F-98BE-4166-91FDB7B98DF8}"/>
              </a:ext>
            </a:extLst>
          </p:cNvPr>
          <p:cNvSpPr/>
          <p:nvPr/>
        </p:nvSpPr>
        <p:spPr>
          <a:xfrm>
            <a:off x="457200"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57200"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6"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26485788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45720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57200" y="1574619"/>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32842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84220" y="1578052"/>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611124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45998674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457200"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01807E07-0660-B614-DB6B-8DE1577CE6B5}"/>
              </a:ext>
            </a:extLst>
          </p:cNvPr>
          <p:cNvSpPr/>
          <p:nvPr/>
        </p:nvSpPr>
        <p:spPr>
          <a:xfrm>
            <a:off x="3288669"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EBC81947-00F9-74BB-8D6D-8D99C59D515A}"/>
              </a:ext>
            </a:extLst>
          </p:cNvPr>
          <p:cNvSpPr/>
          <p:nvPr/>
        </p:nvSpPr>
        <p:spPr>
          <a:xfrm>
            <a:off x="6116183"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57200" y="1398627"/>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57200" y="324000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88349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000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349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000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349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213137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133999978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2"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2" y="819149"/>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965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3575042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4782808"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B7F8B45-2942-FFC7-D3E1-885DFB4F2996}"/>
              </a:ext>
            </a:extLst>
          </p:cNvPr>
          <p:cNvSpPr/>
          <p:nvPr/>
        </p:nvSpPr>
        <p:spPr>
          <a:xfrm>
            <a:off x="4782808" y="1338055"/>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0A0D4FB-E53C-992F-1223-76C9CEAFB374}"/>
              </a:ext>
            </a:extLst>
          </p:cNvPr>
          <p:cNvSpPr/>
          <p:nvPr/>
        </p:nvSpPr>
        <p:spPr>
          <a:xfrm>
            <a:off x="457200"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EDB29-4637-0289-6363-D852B2A703B3}"/>
              </a:ext>
            </a:extLst>
          </p:cNvPr>
          <p:cNvSpPr/>
          <p:nvPr/>
        </p:nvSpPr>
        <p:spPr>
          <a:xfrm>
            <a:off x="449704" y="134227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199" y="133350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2" y="1336234"/>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2" y="338146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199" y="3389547"/>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4690973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7073904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9682378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457200"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5B89AB11-3892-56C1-3CDF-F6E297969B8C}"/>
              </a:ext>
            </a:extLst>
          </p:cNvPr>
          <p:cNvSpPr/>
          <p:nvPr/>
        </p:nvSpPr>
        <p:spPr>
          <a:xfrm>
            <a:off x="2580968"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3239923-4C50-0419-C887-C8920B25B7FA}"/>
              </a:ext>
            </a:extLst>
          </p:cNvPr>
          <p:cNvSpPr/>
          <p:nvPr/>
        </p:nvSpPr>
        <p:spPr>
          <a:xfrm>
            <a:off x="471952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DF4186F-023F-128B-56EF-71586D1AEBDD}"/>
              </a:ext>
            </a:extLst>
          </p:cNvPr>
          <p:cNvSpPr/>
          <p:nvPr/>
        </p:nvSpPr>
        <p:spPr>
          <a:xfrm>
            <a:off x="684079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6627910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45720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3DF75490-FC04-D3A4-D7C4-8E92CF0A3A64}"/>
              </a:ext>
            </a:extLst>
          </p:cNvPr>
          <p:cNvSpPr/>
          <p:nvPr/>
        </p:nvSpPr>
        <p:spPr>
          <a:xfrm>
            <a:off x="2591861"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2F55CD14-DBA3-8FBF-5247-AC80F83814E1}"/>
              </a:ext>
            </a:extLst>
          </p:cNvPr>
          <p:cNvSpPr/>
          <p:nvPr/>
        </p:nvSpPr>
        <p:spPr>
          <a:xfrm>
            <a:off x="471224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20D7B49-B6C1-DC37-3940-A85D84AC3CBE}"/>
              </a:ext>
            </a:extLst>
          </p:cNvPr>
          <p:cNvSpPr/>
          <p:nvPr/>
        </p:nvSpPr>
        <p:spPr>
          <a:xfrm>
            <a:off x="6828634"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5720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57200" y="1574268"/>
            <a:ext cx="1963970" cy="110473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0440497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3810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0502DE8E-03C4-E9CF-55ED-1D0BFF006CCC}"/>
              </a:ext>
            </a:extLst>
          </p:cNvPr>
          <p:cNvSpPr/>
          <p:nvPr/>
        </p:nvSpPr>
        <p:spPr>
          <a:xfrm>
            <a:off x="20955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768C8A2-3EA9-4494-7B1C-6E0325DF19B0}"/>
              </a:ext>
            </a:extLst>
          </p:cNvPr>
          <p:cNvSpPr/>
          <p:nvPr/>
        </p:nvSpPr>
        <p:spPr>
          <a:xfrm>
            <a:off x="381001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65C2A364-C0A0-CF03-BC3C-1C70BB0CDF34}"/>
              </a:ext>
            </a:extLst>
          </p:cNvPr>
          <p:cNvSpPr/>
          <p:nvPr/>
        </p:nvSpPr>
        <p:spPr>
          <a:xfrm>
            <a:off x="5524510"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59CB0F5-B221-D611-12B7-33483232273F}"/>
              </a:ext>
            </a:extLst>
          </p:cNvPr>
          <p:cNvSpPr/>
          <p:nvPr/>
        </p:nvSpPr>
        <p:spPr>
          <a:xfrm>
            <a:off x="723899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7541857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0904516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57200"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3673470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57200"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789944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53557602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57200"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57200"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57200"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5108349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57200"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57200"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0810426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739142"/>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246081954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2010398-561B-62F6-76E0-8AFD54EA5A30}"/>
              </a:ext>
            </a:extLst>
          </p:cNvPr>
          <p:cNvPicPr>
            <a:picLocks noChangeAspect="1"/>
          </p:cNvPicPr>
          <p:nvPr/>
        </p:nvPicPr>
        <p:blipFill>
          <a:blip r:embed="rId2"/>
          <a:stretch>
            <a:fillRect/>
          </a:stretch>
        </p:blipFill>
        <p:spPr>
          <a:xfrm>
            <a:off x="0" y="0"/>
            <a:ext cx="9144000" cy="5143500"/>
          </a:xfrm>
          <a:prstGeom prst="rect">
            <a:avLst/>
          </a:prstGeom>
        </p:spPr>
      </p:pic>
      <p:pic>
        <p:nvPicPr>
          <p:cNvPr id="2" name="Picture 1">
            <a:extLst>
              <a:ext uri="{FF2B5EF4-FFF2-40B4-BE49-F238E27FC236}">
                <a16:creationId xmlns:a16="http://schemas.microsoft.com/office/drawing/2014/main" id="{2A3629F0-3722-4778-8802-11B0F9CBA5A6}"/>
              </a:ext>
            </a:extLst>
          </p:cNvPr>
          <p:cNvPicPr>
            <a:picLocks noChangeAspect="1"/>
          </p:cNvPicPr>
          <p:nvPr/>
        </p:nvPicPr>
        <p:blipFill rotWithShape="1">
          <a:blip r:embed="rId3"/>
          <a:srcRect l="24096"/>
          <a:stretch/>
        </p:blipFill>
        <p:spPr>
          <a:xfrm>
            <a:off x="0" y="115217"/>
            <a:ext cx="1066800" cy="287051"/>
          </a:xfrm>
          <a:prstGeom prst="rect">
            <a:avLst/>
          </a:prstGeom>
        </p:spPr>
      </p:pic>
      <p:pic>
        <p:nvPicPr>
          <p:cNvPr id="4" name="Picture 3">
            <a:extLst>
              <a:ext uri="{FF2B5EF4-FFF2-40B4-BE49-F238E27FC236}">
                <a16:creationId xmlns:a16="http://schemas.microsoft.com/office/drawing/2014/main" id="{7C237979-A68D-F9A0-1687-4C2773810301}"/>
              </a:ext>
            </a:extLst>
          </p:cNvPr>
          <p:cNvPicPr>
            <a:picLocks noChangeAspect="1"/>
          </p:cNvPicPr>
          <p:nvPr/>
        </p:nvPicPr>
        <p:blipFill>
          <a:blip r:embed="rId4"/>
          <a:stretch>
            <a:fillRect/>
          </a:stretch>
        </p:blipFill>
        <p:spPr>
          <a:xfrm>
            <a:off x="115778" y="223913"/>
            <a:ext cx="752320" cy="69658"/>
          </a:xfrm>
          <a:prstGeom prst="rect">
            <a:avLst/>
          </a:prstGeom>
        </p:spPr>
      </p:pic>
    </p:spTree>
    <p:extLst>
      <p:ext uri="{BB962C8B-B14F-4D97-AF65-F5344CB8AC3E}">
        <p14:creationId xmlns:p14="http://schemas.microsoft.com/office/powerpoint/2010/main" val="100306650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03293A6-C4C6-229D-91C7-11068B7C4CBA}"/>
              </a:ext>
            </a:extLst>
          </p:cNvPr>
          <p:cNvPicPr>
            <a:picLocks noChangeAspect="1"/>
          </p:cNvPicPr>
          <p:nvPr/>
        </p:nvPicPr>
        <p:blipFill>
          <a:blip r:embed="rId2"/>
          <a:stretch>
            <a:fill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88947813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2F0B16B-5D6B-F6B9-BE76-01EDA1F9DB62}"/>
              </a:ext>
            </a:extLst>
          </p:cNvPr>
          <p:cNvPicPr>
            <a:picLocks noChangeAspect="1"/>
          </p:cNvPicPr>
          <p:nvPr/>
        </p:nvPicPr>
        <p:blipFill>
          <a:blip r:embed="rId2"/>
          <a:stretch>
            <a:fillRect/>
          </a:stretch>
        </p:blipFill>
        <p:spPr>
          <a:xfrm>
            <a:off x="-1" y="-1"/>
            <a:ext cx="9143997" cy="5143499"/>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47815"/>
            <a:ext cx="4824858"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325861"/>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1885950"/>
            <a:ext cx="1929258" cy="325755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2743200" y="1885950"/>
            <a:ext cx="1981200" cy="32575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4876800" y="1885950"/>
            <a:ext cx="1905000" cy="32575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7010400" y="1885950"/>
            <a:ext cx="1905001" cy="32575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2367016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9CE6CDCD-4955-A280-E4B2-159DD3BD6D60}"/>
              </a:ext>
            </a:extLst>
          </p:cNvPr>
          <p:cNvPicPr>
            <a:picLocks noChangeAspect="1"/>
          </p:cNvPicPr>
          <p:nvPr/>
        </p:nvPicPr>
        <p:blipFill>
          <a:blip r:embed="rId2"/>
          <a:stretch>
            <a:fillRect/>
          </a:stretch>
        </p:blipFill>
        <p:spPr>
          <a:xfrm>
            <a:off x="0" y="0"/>
            <a:ext cx="9144000" cy="5143500"/>
          </a:xfrm>
          <a:prstGeom prst="rect">
            <a:avLst/>
          </a:prstGeom>
        </p:spPr>
      </p:pic>
      <p:sp>
        <p:nvSpPr>
          <p:cNvPr id="2" name="Rectangle 1">
            <a:hlinkClick r:id="rId3"/>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4"/>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5"/>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6"/>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6"/>
            <a:extLst>
              <a:ext uri="{FF2B5EF4-FFF2-40B4-BE49-F238E27FC236}">
                <a16:creationId xmlns:a16="http://schemas.microsoft.com/office/drawing/2014/main" id="{FB176131-B89E-304A-92DF-9CD3D468CD52}"/>
              </a:ext>
            </a:extLst>
          </p:cNvPr>
          <p:cNvSpPr/>
          <p:nvPr/>
        </p:nvSpPr>
        <p:spPr>
          <a:xfrm>
            <a:off x="637284" y="1859615"/>
            <a:ext cx="1953516" cy="3283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7"/>
            <a:extLst>
              <a:ext uri="{FF2B5EF4-FFF2-40B4-BE49-F238E27FC236}">
                <a16:creationId xmlns:a16="http://schemas.microsoft.com/office/drawing/2014/main" id="{D57913DA-4C41-E144-8C67-313CA8644FB7}"/>
              </a:ext>
            </a:extLst>
          </p:cNvPr>
          <p:cNvSpPr/>
          <p:nvPr/>
        </p:nvSpPr>
        <p:spPr>
          <a:xfrm>
            <a:off x="2743200" y="1859615"/>
            <a:ext cx="1953516" cy="3283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8"/>
            <a:extLst>
              <a:ext uri="{FF2B5EF4-FFF2-40B4-BE49-F238E27FC236}">
                <a16:creationId xmlns:a16="http://schemas.microsoft.com/office/drawing/2014/main" id="{84D23C97-34CA-EB47-8438-4CEEB5B8B203}"/>
              </a:ext>
            </a:extLst>
          </p:cNvPr>
          <p:cNvSpPr/>
          <p:nvPr/>
        </p:nvSpPr>
        <p:spPr>
          <a:xfrm>
            <a:off x="4849116" y="1859615"/>
            <a:ext cx="1953516" cy="3283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4"/>
            <a:extLst>
              <a:ext uri="{FF2B5EF4-FFF2-40B4-BE49-F238E27FC236}">
                <a16:creationId xmlns:a16="http://schemas.microsoft.com/office/drawing/2014/main" id="{E56E6BD5-8E0F-3E4D-AD7C-420C316889E3}"/>
              </a:ext>
            </a:extLst>
          </p:cNvPr>
          <p:cNvSpPr/>
          <p:nvPr/>
        </p:nvSpPr>
        <p:spPr>
          <a:xfrm>
            <a:off x="6955032" y="1859615"/>
            <a:ext cx="1953516" cy="3283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48281B1D-1988-B135-F45B-9E1929E666BC}"/>
              </a:ext>
            </a:extLst>
          </p:cNvPr>
          <p:cNvSpPr txBox="1"/>
          <p:nvPr/>
        </p:nvSpPr>
        <p:spPr>
          <a:xfrm>
            <a:off x="661542" y="947815"/>
            <a:ext cx="4824858"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17" name="TextBox 16">
            <a:hlinkClick r:id="rId9"/>
            <a:extLst>
              <a:ext uri="{FF2B5EF4-FFF2-40B4-BE49-F238E27FC236}">
                <a16:creationId xmlns:a16="http://schemas.microsoft.com/office/drawing/2014/main" id="{BDA230B6-CF76-60A7-1D75-1701578E1750}"/>
              </a:ext>
            </a:extLst>
          </p:cNvPr>
          <p:cNvSpPr txBox="1"/>
          <p:nvPr/>
        </p:nvSpPr>
        <p:spPr>
          <a:xfrm>
            <a:off x="661542" y="1325861"/>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Tree>
    <p:extLst>
      <p:ext uri="{BB962C8B-B14F-4D97-AF65-F5344CB8AC3E}">
        <p14:creationId xmlns:p14="http://schemas.microsoft.com/office/powerpoint/2010/main" val="25563962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9899640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6787539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4490537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0255927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image" Target="../media/image1.emf"/><Relationship Id="rId5" Type="http://schemas.openxmlformats.org/officeDocument/2006/relationships/slideLayout" Target="../slideLayouts/slideLayout5.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2.emf"/><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theme" Target="../theme/theme1.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8"/>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59"/>
          <a:stretch>
            <a:fillRect/>
          </a:stretch>
        </p:blipFill>
        <p:spPr>
          <a:xfrm>
            <a:off x="115778" y="223913"/>
            <a:ext cx="752320" cy="69658"/>
          </a:xfrm>
          <a:prstGeom prst="rect">
            <a:avLst/>
          </a:prstGeom>
        </p:spPr>
      </p:pic>
    </p:spTree>
    <p:extLst>
      <p:ext uri="{BB962C8B-B14F-4D97-AF65-F5344CB8AC3E}">
        <p14:creationId xmlns:p14="http://schemas.microsoft.com/office/powerpoint/2010/main" val="3962092675"/>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 id="2147483747" r:id="rId12"/>
    <p:sldLayoutId id="2147483748" r:id="rId13"/>
    <p:sldLayoutId id="2147483749" r:id="rId14"/>
    <p:sldLayoutId id="2147483750" r:id="rId15"/>
    <p:sldLayoutId id="2147483751" r:id="rId16"/>
    <p:sldLayoutId id="2147483752" r:id="rId17"/>
    <p:sldLayoutId id="2147483753" r:id="rId18"/>
    <p:sldLayoutId id="2147483754" r:id="rId19"/>
    <p:sldLayoutId id="2147483755" r:id="rId20"/>
    <p:sldLayoutId id="2147483756" r:id="rId21"/>
    <p:sldLayoutId id="2147483757" r:id="rId22"/>
    <p:sldLayoutId id="2147483758" r:id="rId23"/>
    <p:sldLayoutId id="2147483759" r:id="rId24"/>
    <p:sldLayoutId id="2147483760" r:id="rId25"/>
    <p:sldLayoutId id="2147483761" r:id="rId26"/>
    <p:sldLayoutId id="2147483762" r:id="rId27"/>
    <p:sldLayoutId id="2147483763" r:id="rId28"/>
    <p:sldLayoutId id="2147483764" r:id="rId29"/>
    <p:sldLayoutId id="2147483765" r:id="rId30"/>
    <p:sldLayoutId id="2147483766" r:id="rId31"/>
    <p:sldLayoutId id="2147483767" r:id="rId32"/>
    <p:sldLayoutId id="2147483768" r:id="rId33"/>
    <p:sldLayoutId id="2147483769" r:id="rId34"/>
    <p:sldLayoutId id="2147483770" r:id="rId35"/>
    <p:sldLayoutId id="2147483771" r:id="rId36"/>
    <p:sldLayoutId id="2147483772" r:id="rId37"/>
    <p:sldLayoutId id="2147483773" r:id="rId38"/>
    <p:sldLayoutId id="2147483774" r:id="rId39"/>
    <p:sldLayoutId id="2147483775" r:id="rId40"/>
    <p:sldLayoutId id="2147483776" r:id="rId41"/>
    <p:sldLayoutId id="2147483777" r:id="rId42"/>
    <p:sldLayoutId id="2147483778" r:id="rId43"/>
    <p:sldLayoutId id="2147483779" r:id="rId44"/>
    <p:sldLayoutId id="2147483780" r:id="rId45"/>
    <p:sldLayoutId id="2147483781" r:id="rId46"/>
    <p:sldLayoutId id="2147483782" r:id="rId47"/>
    <p:sldLayoutId id="2147483783" r:id="rId48"/>
    <p:sldLayoutId id="2147483784" r:id="rId49"/>
    <p:sldLayoutId id="2147483785" r:id="rId50"/>
    <p:sldLayoutId id="2147483786" r:id="rId51"/>
    <p:sldLayoutId id="2147483787" r:id="rId52"/>
    <p:sldLayoutId id="2147483788" r:id="rId53"/>
    <p:sldLayoutId id="2147483789" r:id="rId54"/>
    <p:sldLayoutId id="2147483790" r:id="rId55"/>
    <p:sldLayoutId id="2147483791" r:id="rId56"/>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0"/>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gif"/><Relationship Id="rId1" Type="http://schemas.openxmlformats.org/officeDocument/2006/relationships/slideLayout" Target="../slideLayouts/slideLayout3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a:extLst>
              <a:ext uri="{FF2B5EF4-FFF2-40B4-BE49-F238E27FC236}">
                <a16:creationId xmlns:a16="http://schemas.microsoft.com/office/drawing/2014/main" id="{A72366C9-16CD-4EF9-B09D-86967DA11B0E}"/>
              </a:ext>
            </a:extLst>
          </p:cNvPr>
          <p:cNvPicPr>
            <a:picLocks noChangeAspect="1"/>
          </p:cNvPicPr>
          <p:nvPr/>
        </p:nvPicPr>
        <p:blipFill>
          <a:blip r:embed="rId2"/>
          <a:stretch>
            <a:fillRect/>
          </a:stretch>
        </p:blipFill>
        <p:spPr>
          <a:xfrm>
            <a:off x="3746406" y="-165731"/>
            <a:ext cx="5494816" cy="3503017"/>
          </a:xfrm>
          <a:prstGeom prst="rect">
            <a:avLst/>
          </a:prstGeom>
        </p:spPr>
      </p:pic>
      <p:sp>
        <p:nvSpPr>
          <p:cNvPr id="2" name="标题 1">
            <a:extLst>
              <a:ext uri="{FF2B5EF4-FFF2-40B4-BE49-F238E27FC236}">
                <a16:creationId xmlns:a16="http://schemas.microsoft.com/office/drawing/2014/main" id="{E4569042-ADB0-4CFC-A37A-8A6BF0C7F81C}"/>
              </a:ext>
            </a:extLst>
          </p:cNvPr>
          <p:cNvSpPr>
            <a:spLocks noGrp="1"/>
          </p:cNvSpPr>
          <p:nvPr>
            <p:ph type="title"/>
          </p:nvPr>
        </p:nvSpPr>
        <p:spPr/>
        <p:txBody>
          <a:bodyPr>
            <a:normAutofit/>
          </a:bodyPr>
          <a:lstStyle/>
          <a:p>
            <a:r>
              <a:rPr lang="en-US" sz="3200" dirty="0"/>
              <a:t>Anisotropic Wet Etching</a:t>
            </a:r>
            <a:br>
              <a:rPr lang="en-US" sz="3200" dirty="0"/>
            </a:br>
            <a:r>
              <a:rPr lang="en-US" sz="3200" dirty="0"/>
              <a:t> of Silicon in a KOH Solution</a:t>
            </a:r>
          </a:p>
        </p:txBody>
      </p:sp>
      <p:sp>
        <p:nvSpPr>
          <p:cNvPr id="4" name="文本占位符 3">
            <a:extLst>
              <a:ext uri="{FF2B5EF4-FFF2-40B4-BE49-F238E27FC236}">
                <a16:creationId xmlns:a16="http://schemas.microsoft.com/office/drawing/2014/main" id="{EA124EDA-7EDD-4FDB-B93A-2986FF0201E8}"/>
              </a:ext>
            </a:extLst>
          </p:cNvPr>
          <p:cNvSpPr>
            <a:spLocks noGrp="1"/>
          </p:cNvSpPr>
          <p:nvPr>
            <p:ph type="body" idx="1"/>
          </p:nvPr>
        </p:nvSpPr>
        <p:spPr/>
        <p:txBody>
          <a:bodyPr>
            <a:normAutofit lnSpcReduction="10000"/>
          </a:bodyPr>
          <a:lstStyle/>
          <a:p>
            <a:r>
              <a:rPr lang="en-US" dirty="0"/>
              <a:t>COMSOL</a:t>
            </a:r>
          </a:p>
        </p:txBody>
      </p:sp>
      <p:sp>
        <p:nvSpPr>
          <p:cNvPr id="7" name="Text Placeholder 6">
            <a:extLst>
              <a:ext uri="{FF2B5EF4-FFF2-40B4-BE49-F238E27FC236}">
                <a16:creationId xmlns:a16="http://schemas.microsoft.com/office/drawing/2014/main" id="{EB1B98E5-0AEF-4872-8017-1CD845166F83}"/>
              </a:ext>
            </a:extLst>
          </p:cNvPr>
          <p:cNvSpPr>
            <a:spLocks noGrp="1"/>
          </p:cNvSpPr>
          <p:nvPr>
            <p:ph type="body" idx="10"/>
          </p:nvPr>
        </p:nvSpPr>
        <p:spPr/>
        <p:txBody>
          <a:bodyPr/>
          <a:lstStyle/>
          <a:p>
            <a:endParaRPr lang="en-US"/>
          </a:p>
        </p:txBody>
      </p:sp>
      <p:sp>
        <p:nvSpPr>
          <p:cNvPr id="8" name="Text Placeholder 7">
            <a:extLst>
              <a:ext uri="{FF2B5EF4-FFF2-40B4-BE49-F238E27FC236}">
                <a16:creationId xmlns:a16="http://schemas.microsoft.com/office/drawing/2014/main" id="{418E17F9-18F5-4ED5-BD64-A92D509052A8}"/>
              </a:ext>
            </a:extLst>
          </p:cNvPr>
          <p:cNvSpPr>
            <a:spLocks noGrp="1"/>
          </p:cNvSpPr>
          <p:nvPr>
            <p:ph type="body" idx="11"/>
          </p:nvPr>
        </p:nvSpPr>
        <p:spPr/>
        <p:txBody>
          <a:bodyPr>
            <a:normAutofit lnSpcReduction="10000"/>
          </a:bodyPr>
          <a:lstStyle/>
          <a:p>
            <a:endParaRPr lang="en-US"/>
          </a:p>
        </p:txBody>
      </p:sp>
      <p:sp>
        <p:nvSpPr>
          <p:cNvPr id="9" name="Text Placeholder 8">
            <a:extLst>
              <a:ext uri="{FF2B5EF4-FFF2-40B4-BE49-F238E27FC236}">
                <a16:creationId xmlns:a16="http://schemas.microsoft.com/office/drawing/2014/main" id="{86A569C6-F2BF-41FA-B46D-606AF3796BC6}"/>
              </a:ext>
            </a:extLst>
          </p:cNvPr>
          <p:cNvSpPr>
            <a:spLocks noGrp="1"/>
          </p:cNvSpPr>
          <p:nvPr>
            <p:ph type="body" idx="12"/>
          </p:nvPr>
        </p:nvSpPr>
        <p:spPr/>
        <p:txBody>
          <a:bodyPr/>
          <a:lstStyle/>
          <a:p>
            <a:endParaRPr lang="en-US"/>
          </a:p>
        </p:txBody>
      </p:sp>
    </p:spTree>
    <p:extLst>
      <p:ext uri="{BB962C8B-B14F-4D97-AF65-F5344CB8AC3E}">
        <p14:creationId xmlns:p14="http://schemas.microsoft.com/office/powerpoint/2010/main" val="1196179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3965653-A8E9-4C84-B2AF-BF91E1B87AE4}"/>
              </a:ext>
            </a:extLst>
          </p:cNvPr>
          <p:cNvSpPr>
            <a:spLocks noGrp="1"/>
          </p:cNvSpPr>
          <p:nvPr>
            <p:ph type="title"/>
          </p:nvPr>
        </p:nvSpPr>
        <p:spPr/>
        <p:txBody>
          <a:bodyPr/>
          <a:lstStyle/>
          <a:p>
            <a:r>
              <a:rPr lang="en-US" altLang="zh-CN" dirty="0"/>
              <a:t>Model Setup</a:t>
            </a:r>
            <a:endParaRPr lang="en-US" dirty="0"/>
          </a:p>
        </p:txBody>
      </p:sp>
      <p:pic>
        <p:nvPicPr>
          <p:cNvPr id="29" name="内容占位符 28">
            <a:extLst>
              <a:ext uri="{FF2B5EF4-FFF2-40B4-BE49-F238E27FC236}">
                <a16:creationId xmlns:a16="http://schemas.microsoft.com/office/drawing/2014/main" id="{2EC6F148-70D2-4226-A774-DBDA6C4D62E6}"/>
              </a:ext>
            </a:extLst>
          </p:cNvPr>
          <p:cNvPicPr>
            <a:picLocks noGrp="1" noChangeAspect="1"/>
          </p:cNvPicPr>
          <p:nvPr>
            <p:ph sz="quarter" idx="11"/>
          </p:nvPr>
        </p:nvPicPr>
        <p:blipFill>
          <a:blip r:embed="rId2"/>
          <a:stretch>
            <a:fillRect/>
          </a:stretch>
        </p:blipFill>
        <p:spPr>
          <a:xfrm>
            <a:off x="4114800" y="1041527"/>
            <a:ext cx="4800600" cy="3060445"/>
          </a:xfrm>
          <a:prstGeom prst="rect">
            <a:avLst/>
          </a:prstGeom>
        </p:spPr>
      </p:pic>
      <p:sp>
        <p:nvSpPr>
          <p:cNvPr id="4" name="内容占位符 3">
            <a:extLst>
              <a:ext uri="{FF2B5EF4-FFF2-40B4-BE49-F238E27FC236}">
                <a16:creationId xmlns:a16="http://schemas.microsoft.com/office/drawing/2014/main" id="{48ED2CB0-510C-4DF6-BBD8-6B6DF0CB5DA5}"/>
              </a:ext>
            </a:extLst>
          </p:cNvPr>
          <p:cNvSpPr>
            <a:spLocks noGrp="1"/>
          </p:cNvSpPr>
          <p:nvPr>
            <p:ph sz="half" idx="10"/>
          </p:nvPr>
        </p:nvSpPr>
        <p:spPr>
          <a:xfrm>
            <a:off x="457200" y="1619250"/>
            <a:ext cx="2949575" cy="3162300"/>
          </a:xfrm>
        </p:spPr>
        <p:txBody>
          <a:bodyPr>
            <a:normAutofit/>
          </a:bodyPr>
          <a:lstStyle/>
          <a:p>
            <a:pPr>
              <a:lnSpc>
                <a:spcPct val="110000"/>
              </a:lnSpc>
              <a:spcBef>
                <a:spcPts val="600"/>
              </a:spcBef>
            </a:pPr>
            <a:r>
              <a:rPr lang="en-US" altLang="zh-CN" sz="1200" dirty="0"/>
              <a:t>Based on the different etching rates of silicon's crystal planes in the KOH solution, the anisotropic wet etching of silicon is simulated.  </a:t>
            </a:r>
          </a:p>
          <a:p>
            <a:pPr>
              <a:lnSpc>
                <a:spcPct val="110000"/>
              </a:lnSpc>
              <a:spcBef>
                <a:spcPts val="600"/>
              </a:spcBef>
            </a:pPr>
            <a:r>
              <a:rPr lang="en-US" altLang="zh-CN" sz="1200" dirty="0"/>
              <a:t>The etching of the {100, 110, 111} crystal plane family is considered.  </a:t>
            </a:r>
          </a:p>
          <a:p>
            <a:pPr>
              <a:lnSpc>
                <a:spcPct val="110000"/>
              </a:lnSpc>
              <a:spcBef>
                <a:spcPts val="600"/>
              </a:spcBef>
            </a:pPr>
            <a:r>
              <a:rPr lang="en-US" altLang="zh-CN" sz="1200" dirty="0"/>
              <a:t>The anisotropic etching rate interpolation function is based on scientific literature </a:t>
            </a:r>
            <a:r>
              <a:rPr lang="en-US" altLang="zh-CN" sz="1200" baseline="30000" dirty="0"/>
              <a:t>[1]</a:t>
            </a:r>
            <a:r>
              <a:rPr lang="en-US" altLang="zh-CN" sz="1200" dirty="0"/>
              <a:t>.</a:t>
            </a:r>
            <a:r>
              <a:rPr lang="en-US" altLang="zh-CN" sz="1200" baseline="30000" dirty="0"/>
              <a:t> </a:t>
            </a:r>
          </a:p>
          <a:p>
            <a:pPr>
              <a:lnSpc>
                <a:spcPct val="110000"/>
              </a:lnSpc>
              <a:spcBef>
                <a:spcPts val="600"/>
              </a:spcBef>
            </a:pPr>
            <a:r>
              <a:rPr lang="en-US" altLang="zh-CN" sz="1200" dirty="0"/>
              <a:t>The operating conditions are: 30% KOH solution at a temperature of 70°C, with the anisotropic etching rate values obtained from literature </a:t>
            </a:r>
            <a:r>
              <a:rPr lang="en-US" altLang="zh-CN" sz="1200" baseline="30000" dirty="0"/>
              <a:t>[2]</a:t>
            </a:r>
            <a:r>
              <a:rPr lang="en-US" altLang="zh-CN" sz="1200" dirty="0"/>
              <a:t>.</a:t>
            </a:r>
            <a:endParaRPr lang="en-US" sz="1200" baseline="30000" dirty="0"/>
          </a:p>
        </p:txBody>
      </p:sp>
      <p:sp>
        <p:nvSpPr>
          <p:cNvPr id="5" name="文本占位符 4">
            <a:extLst>
              <a:ext uri="{FF2B5EF4-FFF2-40B4-BE49-F238E27FC236}">
                <a16:creationId xmlns:a16="http://schemas.microsoft.com/office/drawing/2014/main" id="{051D20BF-D713-4016-8261-733341949BBE}"/>
              </a:ext>
            </a:extLst>
          </p:cNvPr>
          <p:cNvSpPr>
            <a:spLocks noGrp="1"/>
          </p:cNvSpPr>
          <p:nvPr>
            <p:ph type="body" sz="quarter" idx="12"/>
          </p:nvPr>
        </p:nvSpPr>
        <p:spPr>
          <a:xfrm>
            <a:off x="6040622" y="3438458"/>
            <a:ext cx="3103378" cy="304800"/>
          </a:xfrm>
        </p:spPr>
        <p:txBody>
          <a:bodyPr>
            <a:noAutofit/>
          </a:bodyPr>
          <a:lstStyle/>
          <a:p>
            <a:r>
              <a:rPr lang="en-US" altLang="zh-CN" i="1" dirty="0"/>
              <a:t>The shape of the etched groove on the 45° oblique section</a:t>
            </a:r>
            <a:endParaRPr lang="en-US" i="1" dirty="0"/>
          </a:p>
        </p:txBody>
      </p:sp>
      <p:sp>
        <p:nvSpPr>
          <p:cNvPr id="6" name="矩形 5">
            <a:extLst>
              <a:ext uri="{FF2B5EF4-FFF2-40B4-BE49-F238E27FC236}">
                <a16:creationId xmlns:a16="http://schemas.microsoft.com/office/drawing/2014/main" id="{EC50F512-E1DA-472E-B966-07FBCF38737F}"/>
              </a:ext>
            </a:extLst>
          </p:cNvPr>
          <p:cNvSpPr/>
          <p:nvPr/>
        </p:nvSpPr>
        <p:spPr>
          <a:xfrm>
            <a:off x="3895727" y="4603234"/>
            <a:ext cx="3371849" cy="461665"/>
          </a:xfrm>
          <a:prstGeom prst="rect">
            <a:avLst/>
          </a:prstGeom>
        </p:spPr>
        <p:txBody>
          <a:bodyPr wrap="square">
            <a:spAutoFit/>
          </a:bodyPr>
          <a:lstStyle/>
          <a:p>
            <a:r>
              <a:rPr lang="en-US" sz="600" dirty="0">
                <a:solidFill>
                  <a:srgbClr val="000000"/>
                </a:solidFill>
                <a:latin typeface="verdana" panose="020B0604030504040204" pitchFamily="34" charset="0"/>
              </a:rPr>
              <a:t>[1]Hubbard, Ted J. (1994) MEMS design : the geometry of silicon micromachining. Dissertation (Ph.D.), California Institute of Technology. doi:10.7907/TK4C-M144.</a:t>
            </a:r>
          </a:p>
          <a:p>
            <a:endParaRPr lang="en-US" sz="600" dirty="0">
              <a:solidFill>
                <a:srgbClr val="000000"/>
              </a:solidFill>
              <a:latin typeface="verdana" panose="020B0604030504040204" pitchFamily="34" charset="0"/>
            </a:endParaRPr>
          </a:p>
          <a:p>
            <a:r>
              <a:rPr lang="en-US" sz="600" dirty="0">
                <a:solidFill>
                  <a:srgbClr val="000000"/>
                </a:solidFill>
                <a:latin typeface="verdana" panose="020B0604030504040204" pitchFamily="34" charset="0"/>
              </a:rPr>
              <a:t>[2]Wagner, Andrew. (2005) KOH Si Wet Etch Review.</a:t>
            </a:r>
            <a:endParaRPr lang="en-US" sz="600" b="0" i="0" dirty="0">
              <a:solidFill>
                <a:srgbClr val="000000"/>
              </a:solidFill>
              <a:effectLst/>
              <a:latin typeface="verdana" panose="020B0604030504040204" pitchFamily="34" charset="0"/>
            </a:endParaRPr>
          </a:p>
        </p:txBody>
      </p:sp>
    </p:spTree>
    <p:extLst>
      <p:ext uri="{BB962C8B-B14F-4D97-AF65-F5344CB8AC3E}">
        <p14:creationId xmlns:p14="http://schemas.microsoft.com/office/powerpoint/2010/main" val="38863608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A40258E-59C6-4BE4-A4FA-A815A970BB4B}"/>
              </a:ext>
            </a:extLst>
          </p:cNvPr>
          <p:cNvSpPr>
            <a:spLocks noGrp="1"/>
          </p:cNvSpPr>
          <p:nvPr>
            <p:ph type="title"/>
          </p:nvPr>
        </p:nvSpPr>
        <p:spPr/>
        <p:txBody>
          <a:bodyPr/>
          <a:lstStyle/>
          <a:p>
            <a:r>
              <a:rPr lang="en-US" altLang="zh-CN" dirty="0"/>
              <a:t>Geometry</a:t>
            </a:r>
            <a:endParaRPr lang="en-US" dirty="0"/>
          </a:p>
        </p:txBody>
      </p:sp>
      <p:pic>
        <p:nvPicPr>
          <p:cNvPr id="13" name="内容占位符 12">
            <a:extLst>
              <a:ext uri="{FF2B5EF4-FFF2-40B4-BE49-F238E27FC236}">
                <a16:creationId xmlns:a16="http://schemas.microsoft.com/office/drawing/2014/main" id="{E3FA4F8A-71A4-49FE-9B1D-662ACA926D50}"/>
              </a:ext>
            </a:extLst>
          </p:cNvPr>
          <p:cNvPicPr>
            <a:picLocks noGrp="1" noChangeAspect="1"/>
          </p:cNvPicPr>
          <p:nvPr>
            <p:ph sz="quarter" idx="11"/>
          </p:nvPr>
        </p:nvPicPr>
        <p:blipFill>
          <a:blip r:embed="rId2"/>
          <a:stretch>
            <a:fillRect/>
          </a:stretch>
        </p:blipFill>
        <p:spPr>
          <a:xfrm>
            <a:off x="4114800" y="1221107"/>
            <a:ext cx="4800600" cy="2701285"/>
          </a:xfrm>
          <a:prstGeom prst="rect">
            <a:avLst/>
          </a:prstGeom>
          <a:effectLst>
            <a:outerShdw blurRad="50800" dist="38100" dir="2700000" algn="tl" rotWithShape="0">
              <a:prstClr val="black">
                <a:alpha val="40000"/>
              </a:prstClr>
            </a:outerShdw>
          </a:effectLst>
        </p:spPr>
      </p:pic>
      <p:sp>
        <p:nvSpPr>
          <p:cNvPr id="4" name="内容占位符 3">
            <a:extLst>
              <a:ext uri="{FF2B5EF4-FFF2-40B4-BE49-F238E27FC236}">
                <a16:creationId xmlns:a16="http://schemas.microsoft.com/office/drawing/2014/main" id="{6C93E2A3-B069-4416-A976-4CEE949B8D8A}"/>
              </a:ext>
            </a:extLst>
          </p:cNvPr>
          <p:cNvSpPr>
            <a:spLocks noGrp="1"/>
          </p:cNvSpPr>
          <p:nvPr>
            <p:ph sz="half" idx="10"/>
          </p:nvPr>
        </p:nvSpPr>
        <p:spPr/>
        <p:txBody>
          <a:bodyPr/>
          <a:lstStyle/>
          <a:p>
            <a:r>
              <a:rPr lang="en-US" altLang="zh-CN" dirty="0"/>
              <a:t>Small initial groove on the surface of the silicon wafer</a:t>
            </a:r>
          </a:p>
          <a:p>
            <a:r>
              <a:rPr lang="en-US" altLang="zh-CN" dirty="0"/>
              <a:t>When the groove surface comes into contact with the KOH solution, the groove grows due the chemical etching reaction</a:t>
            </a:r>
            <a:endParaRPr lang="en-US" dirty="0"/>
          </a:p>
        </p:txBody>
      </p:sp>
      <p:sp>
        <p:nvSpPr>
          <p:cNvPr id="3" name="Text Placeholder 2">
            <a:extLst>
              <a:ext uri="{FF2B5EF4-FFF2-40B4-BE49-F238E27FC236}">
                <a16:creationId xmlns:a16="http://schemas.microsoft.com/office/drawing/2014/main" id="{BE06927B-D733-4981-A579-E6489F5E0F8B}"/>
              </a:ext>
            </a:extLst>
          </p:cNvPr>
          <p:cNvSpPr>
            <a:spLocks noGrp="1"/>
          </p:cNvSpPr>
          <p:nvPr>
            <p:ph type="body" sz="quarter" idx="12"/>
          </p:nvPr>
        </p:nvSpPr>
        <p:spPr/>
        <p:txBody>
          <a:bodyPr/>
          <a:lstStyle/>
          <a:p>
            <a:r>
              <a:rPr lang="en-US" dirty="0"/>
              <a:t> </a:t>
            </a:r>
          </a:p>
        </p:txBody>
      </p:sp>
      <p:sp>
        <p:nvSpPr>
          <p:cNvPr id="8" name="文本框 7">
            <a:extLst>
              <a:ext uri="{FF2B5EF4-FFF2-40B4-BE49-F238E27FC236}">
                <a16:creationId xmlns:a16="http://schemas.microsoft.com/office/drawing/2014/main" id="{BF556046-179B-4DCF-B9AF-D79760145CE2}"/>
              </a:ext>
            </a:extLst>
          </p:cNvPr>
          <p:cNvSpPr txBox="1"/>
          <p:nvPr/>
        </p:nvSpPr>
        <p:spPr>
          <a:xfrm>
            <a:off x="6043428" y="685148"/>
            <a:ext cx="957313" cy="230832"/>
          </a:xfrm>
          <a:prstGeom prst="rect">
            <a:avLst/>
          </a:prstGeom>
          <a:noFill/>
          <a:ln>
            <a:noFill/>
          </a:ln>
        </p:spPr>
        <p:txBody>
          <a:bodyPr wrap="none" rtlCol="0">
            <a:spAutoFit/>
          </a:bodyPr>
          <a:lstStyle/>
          <a:p>
            <a:r>
              <a:rPr lang="en-US" altLang="zh-CN" sz="900" dirty="0"/>
              <a:t>groove surface </a:t>
            </a:r>
            <a:endParaRPr lang="en-US" sz="900" dirty="0"/>
          </a:p>
        </p:txBody>
      </p:sp>
      <p:cxnSp>
        <p:nvCxnSpPr>
          <p:cNvPr id="6" name="Straight Connector 5">
            <a:extLst>
              <a:ext uri="{FF2B5EF4-FFF2-40B4-BE49-F238E27FC236}">
                <a16:creationId xmlns:a16="http://schemas.microsoft.com/office/drawing/2014/main" id="{3799975D-D0A3-4705-9167-06BB36078EA6}"/>
              </a:ext>
            </a:extLst>
          </p:cNvPr>
          <p:cNvCxnSpPr>
            <a:stCxn id="8" idx="2"/>
          </p:cNvCxnSpPr>
          <p:nvPr/>
        </p:nvCxnSpPr>
        <p:spPr>
          <a:xfrm flipH="1">
            <a:off x="6515857" y="915980"/>
            <a:ext cx="6228" cy="122165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79449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E4950E12-CAF0-4D6A-BABF-06F3596620BF}"/>
              </a:ext>
            </a:extLst>
          </p:cNvPr>
          <p:cNvSpPr>
            <a:spLocks noGrp="1"/>
          </p:cNvSpPr>
          <p:nvPr>
            <p:ph type="title"/>
          </p:nvPr>
        </p:nvSpPr>
        <p:spPr>
          <a:xfrm>
            <a:off x="1066800" y="115217"/>
            <a:ext cx="7526138" cy="326781"/>
          </a:xfrm>
        </p:spPr>
        <p:txBody>
          <a:bodyPr>
            <a:noAutofit/>
          </a:bodyPr>
          <a:lstStyle/>
          <a:p>
            <a:r>
              <a:rPr lang="en-US" altLang="zh-CN" sz="800" b="0" cap="all" dirty="0"/>
              <a:t>Interpolation Function Based on the Normal Angle of Etching Surface and the Etching Rate of the {100,110,111} Crystal Plane</a:t>
            </a:r>
            <a:endParaRPr lang="en-US" sz="800" b="0" cap="all" dirty="0"/>
          </a:p>
        </p:txBody>
      </p:sp>
      <p:sp>
        <p:nvSpPr>
          <p:cNvPr id="2" name="Content Placeholder 1">
            <a:extLst>
              <a:ext uri="{FF2B5EF4-FFF2-40B4-BE49-F238E27FC236}">
                <a16:creationId xmlns:a16="http://schemas.microsoft.com/office/drawing/2014/main" id="{5E48A509-57FC-4427-8AA2-97C9084FD261}"/>
              </a:ext>
            </a:extLst>
          </p:cNvPr>
          <p:cNvSpPr>
            <a:spLocks noGrp="1"/>
          </p:cNvSpPr>
          <p:nvPr>
            <p:ph sz="quarter" idx="17"/>
          </p:nvPr>
        </p:nvSpPr>
        <p:spPr/>
        <p:txBody>
          <a:bodyPr/>
          <a:lstStyle/>
          <a:p>
            <a:endParaRPr lang="en-US"/>
          </a:p>
        </p:txBody>
      </p:sp>
      <p:pic>
        <p:nvPicPr>
          <p:cNvPr id="5" name="内容占位符 8">
            <a:extLst>
              <a:ext uri="{FF2B5EF4-FFF2-40B4-BE49-F238E27FC236}">
                <a16:creationId xmlns:a16="http://schemas.microsoft.com/office/drawing/2014/main" id="{4015617D-4161-48F2-ABFE-8E2957B109F4}"/>
              </a:ext>
            </a:extLst>
          </p:cNvPr>
          <p:cNvPicPr>
            <a:picLocks noChangeAspect="1"/>
          </p:cNvPicPr>
          <p:nvPr/>
        </p:nvPicPr>
        <p:blipFill>
          <a:blip r:embed="rId2"/>
          <a:stretch>
            <a:fillRect/>
          </a:stretch>
        </p:blipFill>
        <p:spPr>
          <a:xfrm>
            <a:off x="1143000" y="972925"/>
            <a:ext cx="7699375" cy="4170494"/>
          </a:xfrm>
          <a:prstGeom prst="rect">
            <a:avLst/>
          </a:prstGeom>
          <a:solidFill>
            <a:schemeClr val="bg1"/>
          </a:solidFill>
        </p:spPr>
      </p:pic>
    </p:spTree>
    <p:extLst>
      <p:ext uri="{BB962C8B-B14F-4D97-AF65-F5344CB8AC3E}">
        <p14:creationId xmlns:p14="http://schemas.microsoft.com/office/powerpoint/2010/main" val="2170091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4D6F2B9-C36D-42AE-A1E6-E1322ABACE1A}"/>
              </a:ext>
            </a:extLst>
          </p:cNvPr>
          <p:cNvSpPr>
            <a:spLocks noGrp="1"/>
          </p:cNvSpPr>
          <p:nvPr>
            <p:ph type="title"/>
          </p:nvPr>
        </p:nvSpPr>
        <p:spPr/>
        <p:txBody>
          <a:bodyPr/>
          <a:lstStyle/>
          <a:p>
            <a:r>
              <a:rPr lang="en-US" altLang="zh-CN" dirty="0"/>
              <a:t>Deformed Geometry</a:t>
            </a:r>
            <a:endParaRPr lang="en-US" dirty="0"/>
          </a:p>
        </p:txBody>
      </p:sp>
      <p:pic>
        <p:nvPicPr>
          <p:cNvPr id="10" name="内容占位符 9">
            <a:extLst>
              <a:ext uri="{FF2B5EF4-FFF2-40B4-BE49-F238E27FC236}">
                <a16:creationId xmlns:a16="http://schemas.microsoft.com/office/drawing/2014/main" id="{FF580143-0A5B-41DC-A66E-C0C4C6BE94A5}"/>
              </a:ext>
            </a:extLst>
          </p:cNvPr>
          <p:cNvPicPr>
            <a:picLocks noGrp="1" noChangeAspect="1"/>
          </p:cNvPicPr>
          <p:nvPr>
            <p:ph sz="quarter" idx="11"/>
          </p:nvPr>
        </p:nvPicPr>
        <p:blipFill>
          <a:blip r:embed="rId2"/>
          <a:stretch>
            <a:fillRect/>
          </a:stretch>
        </p:blipFill>
        <p:spPr>
          <a:xfrm>
            <a:off x="5081197" y="3022576"/>
            <a:ext cx="2919997" cy="1799998"/>
          </a:xfrm>
          <a:prstGeom prst="rect">
            <a:avLst/>
          </a:prstGeom>
          <a:effectLst>
            <a:outerShdw blurRad="50800" dist="38100" dir="2700000" algn="tl" rotWithShape="0">
              <a:prstClr val="black">
                <a:alpha val="40000"/>
              </a:prstClr>
            </a:outerShdw>
          </a:effectLst>
        </p:spPr>
      </p:pic>
      <p:sp>
        <p:nvSpPr>
          <p:cNvPr id="4" name="内容占位符 3">
            <a:extLst>
              <a:ext uri="{FF2B5EF4-FFF2-40B4-BE49-F238E27FC236}">
                <a16:creationId xmlns:a16="http://schemas.microsoft.com/office/drawing/2014/main" id="{17287E6A-3302-4A07-B7C2-70DED377B920}"/>
              </a:ext>
            </a:extLst>
          </p:cNvPr>
          <p:cNvSpPr>
            <a:spLocks noGrp="1"/>
          </p:cNvSpPr>
          <p:nvPr>
            <p:ph sz="half" idx="10"/>
          </p:nvPr>
        </p:nvSpPr>
        <p:spPr/>
        <p:txBody>
          <a:bodyPr>
            <a:normAutofit/>
          </a:bodyPr>
          <a:lstStyle/>
          <a:p>
            <a:r>
              <a:rPr lang="en-US" altLang="zh-CN" dirty="0"/>
              <a:t>The </a:t>
            </a:r>
            <a:r>
              <a:rPr lang="en-US" altLang="zh-CN" i="1" dirty="0"/>
              <a:t>Deformed Geometry </a:t>
            </a:r>
            <a:r>
              <a:rPr lang="en-US" altLang="zh-CN" dirty="0"/>
              <a:t>feature is used</a:t>
            </a:r>
          </a:p>
          <a:p>
            <a:r>
              <a:rPr lang="en-US" altLang="zh-CN" dirty="0"/>
              <a:t>Domain Settings:</a:t>
            </a:r>
          </a:p>
          <a:p>
            <a:pPr lvl="1"/>
            <a:r>
              <a:rPr lang="en-US" altLang="zh-CN" i="1" dirty="0"/>
              <a:t>Deforming Domain</a:t>
            </a:r>
          </a:p>
          <a:p>
            <a:pPr lvl="1"/>
            <a:r>
              <a:rPr lang="en-US" altLang="zh-CN" i="1" dirty="0"/>
              <a:t>Fixed Domain</a:t>
            </a:r>
          </a:p>
          <a:p>
            <a:r>
              <a:rPr lang="en-US" altLang="zh-CN" dirty="0"/>
              <a:t>Boundary Conditions:</a:t>
            </a:r>
          </a:p>
          <a:p>
            <a:pPr lvl="1"/>
            <a:r>
              <a:rPr lang="en-US" altLang="zh-CN" dirty="0"/>
              <a:t>Groove surface: </a:t>
            </a:r>
            <a:r>
              <a:rPr lang="en-US" altLang="zh-CN" i="1" dirty="0"/>
              <a:t>Prescribed Normal Mesh Velocity =</a:t>
            </a:r>
            <a:r>
              <a:rPr lang="zh-CN" altLang="en-US" dirty="0"/>
              <a:t> </a:t>
            </a:r>
            <a:r>
              <a:rPr lang="en-US" altLang="zh-CN" dirty="0">
                <a:latin typeface="Courier New" panose="02070309020205020404" pitchFamily="49" charset="0"/>
                <a:cs typeface="Courier New" panose="02070309020205020404" pitchFamily="49" charset="0"/>
              </a:rPr>
              <a:t>-</a:t>
            </a:r>
            <a:r>
              <a:rPr lang="en-US" altLang="zh-CN" dirty="0" err="1">
                <a:latin typeface="Courier New" panose="02070309020205020404" pitchFamily="49" charset="0"/>
                <a:cs typeface="Courier New" panose="02070309020205020404" pitchFamily="49" charset="0"/>
              </a:rPr>
              <a:t>v_surface</a:t>
            </a:r>
            <a:endParaRPr lang="en-US" dirty="0">
              <a:latin typeface="Courier New" panose="02070309020205020404" pitchFamily="49" charset="0"/>
              <a:cs typeface="Courier New" panose="02070309020205020404" pitchFamily="49" charset="0"/>
            </a:endParaRPr>
          </a:p>
          <a:p>
            <a:pPr lvl="1"/>
            <a:r>
              <a:rPr lang="en-US" altLang="zh-CN" dirty="0"/>
              <a:t>Surface of the deforming domain: </a:t>
            </a:r>
            <a:r>
              <a:rPr lang="en-US" altLang="zh-CN" i="1" dirty="0"/>
              <a:t>Prescribed Normal Mesh Displacement</a:t>
            </a:r>
            <a:r>
              <a:rPr lang="zh-CN" altLang="en-US" dirty="0"/>
              <a:t> </a:t>
            </a:r>
            <a:r>
              <a:rPr lang="en-US" altLang="zh-CN" dirty="0"/>
              <a:t>=</a:t>
            </a:r>
            <a:r>
              <a:rPr lang="zh-CN" altLang="en-US" dirty="0"/>
              <a:t> </a:t>
            </a:r>
            <a:r>
              <a:rPr lang="en-US" altLang="zh-CN" dirty="0">
                <a:latin typeface="Courier New" panose="02070309020205020404" pitchFamily="49" charset="0"/>
                <a:cs typeface="Courier New" panose="02070309020205020404" pitchFamily="49" charset="0"/>
              </a:rPr>
              <a:t>0</a:t>
            </a:r>
          </a:p>
        </p:txBody>
      </p:sp>
      <p:pic>
        <p:nvPicPr>
          <p:cNvPr id="11" name="图片 10">
            <a:extLst>
              <a:ext uri="{FF2B5EF4-FFF2-40B4-BE49-F238E27FC236}">
                <a16:creationId xmlns:a16="http://schemas.microsoft.com/office/drawing/2014/main" id="{4A809CC2-BF31-4E9C-9AC6-336BE622FAEC}"/>
              </a:ext>
            </a:extLst>
          </p:cNvPr>
          <p:cNvPicPr>
            <a:picLocks noChangeAspect="1"/>
          </p:cNvPicPr>
          <p:nvPr/>
        </p:nvPicPr>
        <p:blipFill>
          <a:blip r:embed="rId3"/>
          <a:stretch>
            <a:fillRect/>
          </a:stretch>
        </p:blipFill>
        <p:spPr>
          <a:xfrm>
            <a:off x="5042171" y="682933"/>
            <a:ext cx="2920000" cy="1800000"/>
          </a:xfrm>
          <a:prstGeom prst="rect">
            <a:avLst/>
          </a:prstGeom>
          <a:effectLst>
            <a:outerShdw blurRad="50800" dist="38100" dir="2700000" algn="tl" rotWithShape="0">
              <a:prstClr val="black">
                <a:alpha val="40000"/>
              </a:prstClr>
            </a:outerShdw>
          </a:effectLst>
        </p:spPr>
      </p:pic>
      <p:sp>
        <p:nvSpPr>
          <p:cNvPr id="12" name="文本框 11">
            <a:extLst>
              <a:ext uri="{FF2B5EF4-FFF2-40B4-BE49-F238E27FC236}">
                <a16:creationId xmlns:a16="http://schemas.microsoft.com/office/drawing/2014/main" id="{D8661B51-96F1-4371-883E-8CAD56431876}"/>
              </a:ext>
            </a:extLst>
          </p:cNvPr>
          <p:cNvSpPr txBox="1"/>
          <p:nvPr/>
        </p:nvSpPr>
        <p:spPr>
          <a:xfrm>
            <a:off x="4005113" y="273006"/>
            <a:ext cx="1470274" cy="276999"/>
          </a:xfrm>
          <a:prstGeom prst="rect">
            <a:avLst/>
          </a:prstGeom>
          <a:noFill/>
        </p:spPr>
        <p:txBody>
          <a:bodyPr wrap="none" rtlCol="0">
            <a:spAutoFit/>
          </a:bodyPr>
          <a:lstStyle/>
          <a:p>
            <a:r>
              <a:rPr lang="en-US" altLang="zh-CN" sz="1200" dirty="0"/>
              <a:t>Deforming Domain</a:t>
            </a:r>
          </a:p>
        </p:txBody>
      </p:sp>
      <p:sp>
        <p:nvSpPr>
          <p:cNvPr id="14" name="文本框 13">
            <a:extLst>
              <a:ext uri="{FF2B5EF4-FFF2-40B4-BE49-F238E27FC236}">
                <a16:creationId xmlns:a16="http://schemas.microsoft.com/office/drawing/2014/main" id="{C81364DA-2655-46F3-AFBE-D89BC73A5057}"/>
              </a:ext>
            </a:extLst>
          </p:cNvPr>
          <p:cNvSpPr txBox="1"/>
          <p:nvPr/>
        </p:nvSpPr>
        <p:spPr>
          <a:xfrm>
            <a:off x="4005113" y="3213330"/>
            <a:ext cx="1116011" cy="276999"/>
          </a:xfrm>
          <a:prstGeom prst="rect">
            <a:avLst/>
          </a:prstGeom>
          <a:noFill/>
        </p:spPr>
        <p:txBody>
          <a:bodyPr wrap="none" rtlCol="0">
            <a:spAutoFit/>
          </a:bodyPr>
          <a:lstStyle/>
          <a:p>
            <a:r>
              <a:rPr lang="en-US" altLang="zh-CN" sz="1200" dirty="0"/>
              <a:t>Fixed Domain</a:t>
            </a:r>
          </a:p>
        </p:txBody>
      </p:sp>
      <p:sp>
        <p:nvSpPr>
          <p:cNvPr id="15" name="文本框 14">
            <a:extLst>
              <a:ext uri="{FF2B5EF4-FFF2-40B4-BE49-F238E27FC236}">
                <a16:creationId xmlns:a16="http://schemas.microsoft.com/office/drawing/2014/main" id="{A13B2EE7-BF02-4D43-9D63-AC5A31EB2E5D}"/>
              </a:ext>
            </a:extLst>
          </p:cNvPr>
          <p:cNvSpPr txBox="1"/>
          <p:nvPr/>
        </p:nvSpPr>
        <p:spPr>
          <a:xfrm>
            <a:off x="5706175" y="436135"/>
            <a:ext cx="2749471" cy="246221"/>
          </a:xfrm>
          <a:prstGeom prst="rect">
            <a:avLst/>
          </a:prstGeom>
          <a:noFill/>
        </p:spPr>
        <p:txBody>
          <a:bodyPr wrap="none" rtlCol="0">
            <a:spAutoFit/>
          </a:bodyPr>
          <a:lstStyle>
            <a:defPPr>
              <a:defRPr lang="en-US"/>
            </a:defPPr>
            <a:lvl1pPr>
              <a:defRPr sz="1200"/>
            </a:lvl1pPr>
          </a:lstStyle>
          <a:p>
            <a:r>
              <a:rPr lang="en-US" altLang="zh-CN" sz="1000" dirty="0">
                <a:latin typeface="Lato Light" panose="020F0302020204030203" pitchFamily="34" charset="0"/>
              </a:rPr>
              <a:t>Prescribed normal mesh velocity </a:t>
            </a:r>
            <a:r>
              <a:rPr lang="zh-CN" altLang="en-US" sz="1000" dirty="0">
                <a:latin typeface="Lato Light" panose="020F0302020204030203" pitchFamily="34" charset="0"/>
              </a:rPr>
              <a:t>：</a:t>
            </a:r>
            <a:r>
              <a:rPr lang="en-US" altLang="zh-CN" sz="1000" dirty="0">
                <a:latin typeface="Lato Light" panose="020F0302020204030203" pitchFamily="34" charset="0"/>
              </a:rPr>
              <a:t>-v_surface</a:t>
            </a:r>
          </a:p>
        </p:txBody>
      </p:sp>
      <p:sp>
        <p:nvSpPr>
          <p:cNvPr id="19" name="文本框 18">
            <a:extLst>
              <a:ext uri="{FF2B5EF4-FFF2-40B4-BE49-F238E27FC236}">
                <a16:creationId xmlns:a16="http://schemas.microsoft.com/office/drawing/2014/main" id="{AD7C48BC-167E-4441-816A-9DA8F5A37E2E}"/>
              </a:ext>
            </a:extLst>
          </p:cNvPr>
          <p:cNvSpPr txBox="1"/>
          <p:nvPr/>
        </p:nvSpPr>
        <p:spPr>
          <a:xfrm>
            <a:off x="6093998" y="2393821"/>
            <a:ext cx="2436886" cy="246221"/>
          </a:xfrm>
          <a:prstGeom prst="rect">
            <a:avLst/>
          </a:prstGeom>
          <a:noFill/>
        </p:spPr>
        <p:txBody>
          <a:bodyPr wrap="none" rtlCol="0">
            <a:spAutoFit/>
          </a:bodyPr>
          <a:lstStyle>
            <a:defPPr>
              <a:defRPr lang="en-US"/>
            </a:defPPr>
            <a:lvl1pPr>
              <a:defRPr sz="1200"/>
            </a:lvl1pPr>
          </a:lstStyle>
          <a:p>
            <a:r>
              <a:rPr lang="en-US" altLang="zh-CN" sz="1000" dirty="0">
                <a:latin typeface="Lato Light" panose="020F0302020204030203" pitchFamily="34" charset="0"/>
              </a:rPr>
              <a:t>Prescribed normal mesh displacement: 0</a:t>
            </a:r>
            <a:endParaRPr lang="en-US" sz="1000" dirty="0">
              <a:latin typeface="Lato Light" panose="020F0302020204030203" pitchFamily="34" charset="0"/>
            </a:endParaRPr>
          </a:p>
        </p:txBody>
      </p:sp>
      <p:sp>
        <p:nvSpPr>
          <p:cNvPr id="28" name="Rectangle 27">
            <a:extLst>
              <a:ext uri="{FF2B5EF4-FFF2-40B4-BE49-F238E27FC236}">
                <a16:creationId xmlns:a16="http://schemas.microsoft.com/office/drawing/2014/main" id="{2A83CD03-9D9A-48FD-8C20-EE6B8A95CDC9}"/>
              </a:ext>
            </a:extLst>
          </p:cNvPr>
          <p:cNvSpPr/>
          <p:nvPr/>
        </p:nvSpPr>
        <p:spPr>
          <a:xfrm>
            <a:off x="6158939" y="1317198"/>
            <a:ext cx="202291" cy="1775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E578E33E-6BDB-4C18-81F2-B79D0DD47E68}"/>
              </a:ext>
            </a:extLst>
          </p:cNvPr>
          <p:cNvSpPr/>
          <p:nvPr/>
        </p:nvSpPr>
        <p:spPr>
          <a:xfrm>
            <a:off x="6806524" y="1217166"/>
            <a:ext cx="121893" cy="1533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Straight Connector 37">
            <a:extLst>
              <a:ext uri="{FF2B5EF4-FFF2-40B4-BE49-F238E27FC236}">
                <a16:creationId xmlns:a16="http://schemas.microsoft.com/office/drawing/2014/main" id="{69EAA1B1-1A6C-4CCA-8219-AAE169856348}"/>
              </a:ext>
            </a:extLst>
          </p:cNvPr>
          <p:cNvCxnSpPr/>
          <p:nvPr/>
        </p:nvCxnSpPr>
        <p:spPr>
          <a:xfrm>
            <a:off x="6807992" y="1400174"/>
            <a:ext cx="0" cy="97221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09156308-9225-49D7-9B4E-71FF1DD23B04}"/>
              </a:ext>
            </a:extLst>
          </p:cNvPr>
          <p:cNvCxnSpPr>
            <a:cxnSpLocks/>
          </p:cNvCxnSpPr>
          <p:nvPr/>
        </p:nvCxnSpPr>
        <p:spPr>
          <a:xfrm>
            <a:off x="6516472" y="758239"/>
            <a:ext cx="0" cy="573247"/>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63285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内容占位符 17">
            <a:extLst>
              <a:ext uri="{FF2B5EF4-FFF2-40B4-BE49-F238E27FC236}">
                <a16:creationId xmlns:a16="http://schemas.microsoft.com/office/drawing/2014/main" id="{0C3A636E-5040-4586-8179-30AC873F4952}"/>
              </a:ext>
            </a:extLst>
          </p:cNvPr>
          <p:cNvPicPr>
            <a:picLocks noGrp="1" noChangeAspect="1"/>
          </p:cNvPicPr>
          <p:nvPr>
            <p:ph sz="quarter" idx="29"/>
          </p:nvPr>
        </p:nvPicPr>
        <p:blipFill>
          <a:blip r:embed="rId2">
            <a:extLst>
              <a:ext uri="{28A0092B-C50C-407E-A947-70E740481C1C}">
                <a14:useLocalDpi xmlns:a14="http://schemas.microsoft.com/office/drawing/2010/main" val="0"/>
              </a:ext>
            </a:extLst>
          </a:blip>
          <a:stretch>
            <a:fillRect/>
          </a:stretch>
        </p:blipFill>
        <p:spPr>
          <a:xfrm>
            <a:off x="392906" y="573433"/>
            <a:ext cx="5167312" cy="1998317"/>
          </a:xfrm>
        </p:spPr>
      </p:pic>
      <p:pic>
        <p:nvPicPr>
          <p:cNvPr id="6" name="内容占位符 5">
            <a:extLst>
              <a:ext uri="{FF2B5EF4-FFF2-40B4-BE49-F238E27FC236}">
                <a16:creationId xmlns:a16="http://schemas.microsoft.com/office/drawing/2014/main" id="{E1D17C5B-80AA-4FB2-810C-1D1D0499A50F}"/>
              </a:ext>
            </a:extLst>
          </p:cNvPr>
          <p:cNvPicPr>
            <a:picLocks noGrp="1" noChangeAspect="1"/>
          </p:cNvPicPr>
          <p:nvPr>
            <p:ph sz="quarter" idx="30"/>
          </p:nvPr>
        </p:nvPicPr>
        <p:blipFill>
          <a:blip r:embed="rId3"/>
          <a:stretch>
            <a:fillRect/>
          </a:stretch>
        </p:blipFill>
        <p:spPr>
          <a:xfrm>
            <a:off x="5984875" y="350272"/>
            <a:ext cx="3159125" cy="1947405"/>
          </a:xfrm>
          <a:prstGeom prst="rect">
            <a:avLst/>
          </a:prstGeom>
        </p:spPr>
      </p:pic>
      <p:sp>
        <p:nvSpPr>
          <p:cNvPr id="4" name="标题 3">
            <a:extLst>
              <a:ext uri="{FF2B5EF4-FFF2-40B4-BE49-F238E27FC236}">
                <a16:creationId xmlns:a16="http://schemas.microsoft.com/office/drawing/2014/main" id="{43F7C1E9-18C4-41C7-9D84-9EF818DB41D3}"/>
              </a:ext>
            </a:extLst>
          </p:cNvPr>
          <p:cNvSpPr>
            <a:spLocks noGrp="1"/>
          </p:cNvSpPr>
          <p:nvPr>
            <p:ph type="title"/>
          </p:nvPr>
        </p:nvSpPr>
        <p:spPr/>
        <p:txBody>
          <a:bodyPr/>
          <a:lstStyle/>
          <a:p>
            <a:r>
              <a:rPr lang="en-US" altLang="zh-CN" dirty="0"/>
              <a:t>Results</a:t>
            </a:r>
            <a:endParaRPr lang="en-US" dirty="0"/>
          </a:p>
        </p:txBody>
      </p:sp>
      <p:sp>
        <p:nvSpPr>
          <p:cNvPr id="5" name="内容占位符 4">
            <a:extLst>
              <a:ext uri="{FF2B5EF4-FFF2-40B4-BE49-F238E27FC236}">
                <a16:creationId xmlns:a16="http://schemas.microsoft.com/office/drawing/2014/main" id="{6DC48415-545D-48F4-8877-75C7F071D296}"/>
              </a:ext>
            </a:extLst>
          </p:cNvPr>
          <p:cNvSpPr>
            <a:spLocks noGrp="1"/>
          </p:cNvSpPr>
          <p:nvPr>
            <p:ph sz="half" idx="10"/>
          </p:nvPr>
        </p:nvSpPr>
        <p:spPr/>
        <p:txBody>
          <a:bodyPr>
            <a:normAutofit/>
          </a:bodyPr>
          <a:lstStyle/>
          <a:p>
            <a:r>
              <a:rPr lang="en-US" altLang="zh-CN" sz="1200" dirty="0"/>
              <a:t>The etching depth increases gradually</a:t>
            </a:r>
          </a:p>
          <a:p>
            <a:r>
              <a:rPr lang="en-US" altLang="zh-CN" sz="1200" dirty="0"/>
              <a:t>Etching is slower in the  {111} crystal plane direction</a:t>
            </a:r>
          </a:p>
          <a:p>
            <a:r>
              <a:rPr lang="en-US" altLang="zh-CN" sz="1200" dirty="0"/>
              <a:t>With the development of etching, V-shaped grooves are formed in the oblique plane</a:t>
            </a:r>
          </a:p>
          <a:p>
            <a:r>
              <a:rPr lang="en-US" altLang="zh-CN" sz="1200" dirty="0"/>
              <a:t>The angle between the inclined edge of the V-shaped groove and the upper line is about 55 °, which is close to the theoretical angle of 54.736 ° between the (111) crystal plane and the (100) crystal plane</a:t>
            </a:r>
            <a:endParaRPr lang="en-US" sz="1200" dirty="0"/>
          </a:p>
        </p:txBody>
      </p:sp>
      <p:sp>
        <p:nvSpPr>
          <p:cNvPr id="7" name="文本框 6">
            <a:extLst>
              <a:ext uri="{FF2B5EF4-FFF2-40B4-BE49-F238E27FC236}">
                <a16:creationId xmlns:a16="http://schemas.microsoft.com/office/drawing/2014/main" id="{AE836BBA-48BF-480C-B175-9A4240F4F298}"/>
              </a:ext>
            </a:extLst>
          </p:cNvPr>
          <p:cNvSpPr txBox="1"/>
          <p:nvPr/>
        </p:nvSpPr>
        <p:spPr>
          <a:xfrm>
            <a:off x="6366452" y="331223"/>
            <a:ext cx="1160895" cy="230832"/>
          </a:xfrm>
          <a:prstGeom prst="rect">
            <a:avLst/>
          </a:prstGeom>
          <a:noFill/>
          <a:ln>
            <a:noFill/>
          </a:ln>
        </p:spPr>
        <p:txBody>
          <a:bodyPr wrap="none" rtlCol="0">
            <a:spAutoFit/>
          </a:bodyPr>
          <a:lstStyle/>
          <a:p>
            <a:r>
              <a:rPr lang="en-US" altLang="zh-CN" sz="900" dirty="0"/>
              <a:t>45° oblique section</a:t>
            </a:r>
            <a:endParaRPr lang="en-US" sz="900" dirty="0"/>
          </a:p>
        </p:txBody>
      </p:sp>
      <p:cxnSp>
        <p:nvCxnSpPr>
          <p:cNvPr id="9" name="直接箭头连接符 8">
            <a:extLst>
              <a:ext uri="{FF2B5EF4-FFF2-40B4-BE49-F238E27FC236}">
                <a16:creationId xmlns:a16="http://schemas.microsoft.com/office/drawing/2014/main" id="{E24AF565-AE34-4B02-B635-893FE7439D31}"/>
              </a:ext>
            </a:extLst>
          </p:cNvPr>
          <p:cNvCxnSpPr/>
          <p:nvPr/>
        </p:nvCxnSpPr>
        <p:spPr>
          <a:xfrm>
            <a:off x="6946900" y="571500"/>
            <a:ext cx="0" cy="571500"/>
          </a:xfrm>
          <a:prstGeom prst="straightConnector1">
            <a:avLst/>
          </a:prstGeom>
          <a:ln w="12700">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2" name="文本占位符 4">
            <a:extLst>
              <a:ext uri="{FF2B5EF4-FFF2-40B4-BE49-F238E27FC236}">
                <a16:creationId xmlns:a16="http://schemas.microsoft.com/office/drawing/2014/main" id="{113FBA09-989A-493E-BDD5-3D9730932A2B}"/>
              </a:ext>
            </a:extLst>
          </p:cNvPr>
          <p:cNvSpPr txBox="1">
            <a:spLocks/>
          </p:cNvSpPr>
          <p:nvPr/>
        </p:nvSpPr>
        <p:spPr>
          <a:xfrm>
            <a:off x="2470150" y="2400300"/>
            <a:ext cx="3397250" cy="304800"/>
          </a:xfrm>
          <a:prstGeom prst="rect">
            <a:avLst/>
          </a:prstGeom>
        </p:spPr>
        <p:txBody>
          <a:bodyPr/>
          <a:lst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4"/>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zh-CN" sz="900" i="1" dirty="0">
                <a:solidFill>
                  <a:schemeClr val="accent5"/>
                </a:solidFill>
              </a:rPr>
              <a:t>The shape of the etched groove change on the 45° oblique section</a:t>
            </a:r>
          </a:p>
        </p:txBody>
      </p:sp>
    </p:spTree>
    <p:extLst>
      <p:ext uri="{BB962C8B-B14F-4D97-AF65-F5344CB8AC3E}">
        <p14:creationId xmlns:p14="http://schemas.microsoft.com/office/powerpoint/2010/main" val="41239652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890E767-8D3E-47F2-A5CE-57BE02904D80}"/>
              </a:ext>
            </a:extLst>
          </p:cNvPr>
          <p:cNvSpPr>
            <a:spLocks noGrp="1"/>
          </p:cNvSpPr>
          <p:nvPr>
            <p:ph type="title"/>
          </p:nvPr>
        </p:nvSpPr>
        <p:spPr/>
        <p:txBody>
          <a:bodyPr/>
          <a:lstStyle/>
          <a:p>
            <a:r>
              <a:rPr lang="en-US" altLang="zh-CN" dirty="0"/>
              <a:t>Results</a:t>
            </a:r>
            <a:endParaRPr lang="en-US" dirty="0"/>
          </a:p>
        </p:txBody>
      </p:sp>
      <p:pic>
        <p:nvPicPr>
          <p:cNvPr id="11" name="内容占位符 10">
            <a:extLst>
              <a:ext uri="{FF2B5EF4-FFF2-40B4-BE49-F238E27FC236}">
                <a16:creationId xmlns:a16="http://schemas.microsoft.com/office/drawing/2014/main" id="{8FC9E83E-617F-46F6-BFF2-1063973B18D8}"/>
              </a:ext>
            </a:extLst>
          </p:cNvPr>
          <p:cNvPicPr>
            <a:picLocks noGrp="1" noChangeAspect="1"/>
          </p:cNvPicPr>
          <p:nvPr>
            <p:ph sz="quarter" idx="11"/>
          </p:nvPr>
        </p:nvPicPr>
        <p:blipFill>
          <a:blip r:embed="rId2"/>
          <a:stretch>
            <a:fillRect/>
          </a:stretch>
        </p:blipFill>
        <p:spPr>
          <a:xfrm>
            <a:off x="4114800" y="1041527"/>
            <a:ext cx="4800600" cy="3060445"/>
          </a:xfrm>
          <a:prstGeom prst="rect">
            <a:avLst/>
          </a:prstGeom>
        </p:spPr>
      </p:pic>
      <p:sp>
        <p:nvSpPr>
          <p:cNvPr id="4" name="内容占位符 3">
            <a:extLst>
              <a:ext uri="{FF2B5EF4-FFF2-40B4-BE49-F238E27FC236}">
                <a16:creationId xmlns:a16="http://schemas.microsoft.com/office/drawing/2014/main" id="{B79B647D-7423-4DAE-BDFC-B3184C33618E}"/>
              </a:ext>
            </a:extLst>
          </p:cNvPr>
          <p:cNvSpPr>
            <a:spLocks noGrp="1"/>
          </p:cNvSpPr>
          <p:nvPr>
            <p:ph sz="half" idx="10"/>
          </p:nvPr>
        </p:nvSpPr>
        <p:spPr/>
        <p:txBody>
          <a:bodyPr/>
          <a:lstStyle/>
          <a:p>
            <a:pPr marL="0" indent="0">
              <a:buNone/>
            </a:pPr>
            <a:r>
              <a:rPr lang="en-US" altLang="zh-CN" dirty="0"/>
              <a:t>Pyramid-shaped grooves are gradually formed with time</a:t>
            </a:r>
            <a:endParaRPr lang="en-US" dirty="0"/>
          </a:p>
        </p:txBody>
      </p:sp>
      <p:sp>
        <p:nvSpPr>
          <p:cNvPr id="5" name="文本占位符 4">
            <a:extLst>
              <a:ext uri="{FF2B5EF4-FFF2-40B4-BE49-F238E27FC236}">
                <a16:creationId xmlns:a16="http://schemas.microsoft.com/office/drawing/2014/main" id="{0AFCF4D5-CCB7-4DF1-B23C-29CD45894794}"/>
              </a:ext>
            </a:extLst>
          </p:cNvPr>
          <p:cNvSpPr>
            <a:spLocks noGrp="1"/>
          </p:cNvSpPr>
          <p:nvPr>
            <p:ph type="body" sz="quarter" idx="12"/>
          </p:nvPr>
        </p:nvSpPr>
        <p:spPr/>
        <p:txBody>
          <a:bodyPr>
            <a:noAutofit/>
          </a:bodyPr>
          <a:lstStyle/>
          <a:p>
            <a:r>
              <a:rPr lang="en-US" altLang="zh-CN" i="1" dirty="0"/>
              <a:t>Etched groove shape </a:t>
            </a:r>
            <a:r>
              <a:rPr lang="en-US" altLang="zh-CN" dirty="0"/>
              <a:t>with</a:t>
            </a:r>
            <a:r>
              <a:rPr lang="en-US" altLang="zh-CN" i="1" dirty="0"/>
              <a:t> time in 3D.</a:t>
            </a:r>
            <a:endParaRPr lang="en-US" dirty="0"/>
          </a:p>
        </p:txBody>
      </p:sp>
    </p:spTree>
    <p:extLst>
      <p:ext uri="{BB962C8B-B14F-4D97-AF65-F5344CB8AC3E}">
        <p14:creationId xmlns:p14="http://schemas.microsoft.com/office/powerpoint/2010/main" val="16594897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B9E5EA8-60D0-4CC2-9D43-6B980B18E275}"/>
              </a:ext>
            </a:extLst>
          </p:cNvPr>
          <p:cNvSpPr>
            <a:spLocks noGrp="1"/>
          </p:cNvSpPr>
          <p:nvPr>
            <p:ph type="title"/>
          </p:nvPr>
        </p:nvSpPr>
        <p:spPr/>
        <p:txBody>
          <a:bodyPr/>
          <a:lstStyle/>
          <a:p>
            <a:r>
              <a:rPr lang="en-US" altLang="zh-CN" dirty="0"/>
              <a:t>Conclusions</a:t>
            </a:r>
            <a:endParaRPr lang="en-US" dirty="0"/>
          </a:p>
        </p:txBody>
      </p:sp>
      <p:sp>
        <p:nvSpPr>
          <p:cNvPr id="4" name="Content Placeholder 3">
            <a:extLst>
              <a:ext uri="{FF2B5EF4-FFF2-40B4-BE49-F238E27FC236}">
                <a16:creationId xmlns:a16="http://schemas.microsoft.com/office/drawing/2014/main" id="{ED9FDBA1-0719-48BA-8A04-A71A5EF75B34}"/>
              </a:ext>
            </a:extLst>
          </p:cNvPr>
          <p:cNvSpPr>
            <a:spLocks noGrp="1"/>
          </p:cNvSpPr>
          <p:nvPr>
            <p:ph sz="quarter" idx="11"/>
          </p:nvPr>
        </p:nvSpPr>
        <p:spPr/>
        <p:txBody>
          <a:bodyPr/>
          <a:lstStyle/>
          <a:p>
            <a:r>
              <a:rPr lang="en-US" dirty="0"/>
              <a:t> </a:t>
            </a:r>
          </a:p>
        </p:txBody>
      </p:sp>
      <p:sp>
        <p:nvSpPr>
          <p:cNvPr id="3" name="内容占位符 2">
            <a:extLst>
              <a:ext uri="{FF2B5EF4-FFF2-40B4-BE49-F238E27FC236}">
                <a16:creationId xmlns:a16="http://schemas.microsoft.com/office/drawing/2014/main" id="{6379C573-3D08-4670-9106-723900B870F6}"/>
              </a:ext>
            </a:extLst>
          </p:cNvPr>
          <p:cNvSpPr>
            <a:spLocks noGrp="1"/>
          </p:cNvSpPr>
          <p:nvPr>
            <p:ph sz="half" idx="10"/>
          </p:nvPr>
        </p:nvSpPr>
        <p:spPr/>
        <p:txBody>
          <a:bodyPr>
            <a:normAutofit/>
          </a:bodyPr>
          <a:lstStyle/>
          <a:p>
            <a:r>
              <a:rPr lang="en-US" altLang="zh-CN" sz="1200" dirty="0"/>
              <a:t>With the help of COMSOL's deformation geometry feature and a custom variable function, anisotropic etching simulation of silicon in KOH can be achieved</a:t>
            </a:r>
          </a:p>
          <a:p>
            <a:r>
              <a:rPr lang="en-US" altLang="zh-CN" sz="1200" dirty="0"/>
              <a:t>Possible extension:  The etching rate of the (311) crystal plane can be described using a detailed interpolation function in order to improve the model accuracy</a:t>
            </a:r>
            <a:endParaRPr lang="en-US" sz="1200" dirty="0"/>
          </a:p>
        </p:txBody>
      </p:sp>
      <p:pic>
        <p:nvPicPr>
          <p:cNvPr id="6" name="内容占位符 10">
            <a:extLst>
              <a:ext uri="{FF2B5EF4-FFF2-40B4-BE49-F238E27FC236}">
                <a16:creationId xmlns:a16="http://schemas.microsoft.com/office/drawing/2014/main" id="{511A19AA-8E5B-4635-9D63-C8182D55082F}"/>
              </a:ext>
            </a:extLst>
          </p:cNvPr>
          <p:cNvPicPr>
            <a:picLocks noChangeAspect="1"/>
          </p:cNvPicPr>
          <p:nvPr/>
        </p:nvPicPr>
        <p:blipFill>
          <a:blip r:embed="rId2"/>
          <a:stretch>
            <a:fillRect/>
          </a:stretch>
        </p:blipFill>
        <p:spPr>
          <a:xfrm>
            <a:off x="4114800" y="1041527"/>
            <a:ext cx="4800600" cy="3060445"/>
          </a:xfrm>
          <a:prstGeom prst="rect">
            <a:avLst/>
          </a:prstGeom>
          <a:noFill/>
        </p:spPr>
      </p:pic>
    </p:spTree>
    <p:extLst>
      <p:ext uri="{BB962C8B-B14F-4D97-AF65-F5344CB8AC3E}">
        <p14:creationId xmlns:p14="http://schemas.microsoft.com/office/powerpoint/2010/main" val="487416572"/>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1D777E4D-F6AA-5640-A7A2-F3D9BE9DC2A6}" vid="{B1957A7B-CB93-6647-A443-8CDACBF99A34}"/>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COMSOL PPT 模板（中文）_20250108</Template>
  <TotalTime>408</TotalTime>
  <Words>439</Words>
  <Application>Microsoft Office PowerPoint</Application>
  <PresentationFormat>全屏显示(16:9)</PresentationFormat>
  <Paragraphs>43</Paragraphs>
  <Slides>8</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8</vt:i4>
      </vt:variant>
    </vt:vector>
  </HeadingPairs>
  <TitlesOfParts>
    <vt:vector size="18" baseType="lpstr">
      <vt:lpstr>等线</vt:lpstr>
      <vt:lpstr>Arial</vt:lpstr>
      <vt:lpstr>Calibri</vt:lpstr>
      <vt:lpstr>Courier New</vt:lpstr>
      <vt:lpstr>Lato</vt:lpstr>
      <vt:lpstr>Lato Black</vt:lpstr>
      <vt:lpstr>Lato Light</vt:lpstr>
      <vt:lpstr>verdana</vt:lpstr>
      <vt:lpstr>Wingdings</vt:lpstr>
      <vt:lpstr>comsol-slide-template-NEW</vt:lpstr>
      <vt:lpstr>Anisotropic Wet Etching  of Silicon in a KOH Solution</vt:lpstr>
      <vt:lpstr>Model Setup</vt:lpstr>
      <vt:lpstr>Geometry</vt:lpstr>
      <vt:lpstr>Interpolation Function Based on the Normal Angle of Etching Surface and the Etching Rate of the {100,110,111} Crystal Plane</vt:lpstr>
      <vt:lpstr>Deformed Geometry</vt:lpstr>
      <vt:lpstr>Results</vt:lpstr>
      <vt:lpstr>Results</vt:lpstr>
      <vt:lpstr>Conclusions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硅在氢氧化钾溶液中的各向异性湿法刻蚀</dc:title>
  <dc:creator>Yue Zhao</dc:creator>
  <cp:lastModifiedBy>Yue Zhao</cp:lastModifiedBy>
  <cp:revision>46</cp:revision>
  <dcterms:created xsi:type="dcterms:W3CDTF">2025-02-26T03:16:18Z</dcterms:created>
  <dcterms:modified xsi:type="dcterms:W3CDTF">2025-02-27T01:46:10Z</dcterms:modified>
</cp:coreProperties>
</file>