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53" r:id="rId1"/>
  </p:sldMasterIdLst>
  <p:notesMasterIdLst>
    <p:notesMasterId r:id="rId10"/>
  </p:notesMasterIdLst>
  <p:handoutMasterIdLst>
    <p:handoutMasterId r:id="rId11"/>
  </p:handoutMasterIdLst>
  <p:sldIdLst>
    <p:sldId id="278" r:id="rId2"/>
    <p:sldId id="279" r:id="rId3"/>
    <p:sldId id="280" r:id="rId4"/>
    <p:sldId id="281" r:id="rId5"/>
    <p:sldId id="282" r:id="rId6"/>
    <p:sldId id="283" r:id="rId7"/>
    <p:sldId id="284" r:id="rId8"/>
    <p:sldId id="285" r:id="rId9"/>
  </p:sldIdLst>
  <p:sldSz cx="9144000" cy="5143500" type="screen16x9"/>
  <p:notesSz cx="6858000" cy="9144000"/>
  <p:embeddedFontLst>
    <p:embeddedFont>
      <p:font typeface="Lato Light" panose="020F0302020204030203" pitchFamily="34" charset="0"/>
      <p:regular r:id="rId12"/>
      <p:italic r:id="rId13"/>
    </p:embeddedFont>
    <p:embeddedFont>
      <p:font typeface="Cambria Math" panose="02040503050406030204" pitchFamily="18" charset="0"/>
      <p:regular r:id="rId14"/>
    </p:embeddedFont>
    <p:embeddedFont>
      <p:font typeface="Lato" panose="020F0502020204030203" pitchFamily="34" charset="0"/>
      <p:regular r:id="rId15"/>
      <p:bold r:id="rId16"/>
      <p:italic r:id="rId17"/>
      <p:boldItalic r:id="rId18"/>
    </p:embeddedFont>
    <p:embeddedFont>
      <p:font typeface="Calibri Light" panose="020F0302020204030204" pitchFamily="34" charset="0"/>
      <p:regular r:id="rId19"/>
      <p:italic r:id="rId2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81B7"/>
    <a:srgbClr val="1B4D81"/>
    <a:srgbClr val="393A39"/>
    <a:srgbClr val="D3E2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379" autoAdjust="0"/>
    <p:restoredTop sz="92810" autoAdjust="0"/>
  </p:normalViewPr>
  <p:slideViewPr>
    <p:cSldViewPr>
      <p:cViewPr varScale="1">
        <p:scale>
          <a:sx n="120" d="100"/>
          <a:sy n="120" d="100"/>
        </p:scale>
        <p:origin x="-102" y="-21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235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xmlns="" id="{77FA67C2-FD61-4BDB-BA56-68E14006BD3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>
              <a:latin typeface="Lato" panose="020F0502020204030203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C88DF31E-F369-46E7-AD55-3E1E3E7F3E8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B7DFBB-723A-4C70-937C-7B7B9979FA7A}" type="datetimeFigureOut">
              <a:rPr lang="en-US" smtClean="0">
                <a:latin typeface="Lato" panose="020F0502020204030203" pitchFamily="34" charset="0"/>
              </a:rPr>
              <a:t>9/17/2019</a:t>
            </a:fld>
            <a:endParaRPr lang="en-US">
              <a:latin typeface="Lato" panose="020F0502020204030203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DF3D6E8A-A1BA-467E-A5B5-87A09F91CC2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>
              <a:latin typeface="Lato" panose="020F0502020204030203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E6DB582D-556F-4C5D-960D-31BDE35EC72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EAD82E-7F1E-418B-975C-83A08072A0C7}" type="slidenum">
              <a:rPr lang="en-US" smtClean="0">
                <a:latin typeface="Lato" panose="020F0502020204030203" pitchFamily="34" charset="0"/>
              </a:rPr>
              <a:t>‹#›</a:t>
            </a:fld>
            <a:endParaRPr lang="en-US"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7287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6C6E9356-AC72-409D-90D8-8C02829E7BF8}" type="datetimeFigureOut">
              <a:rPr lang="en-US" smtClean="0"/>
              <a:pPr/>
              <a:t>9/17/2019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Lato" panose="020F0502020204030203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Lato" panose="020F0502020204030203" pitchFamily="34" charset="0"/>
              </a:defRPr>
            </a:lvl1pPr>
          </a:lstStyle>
          <a:p>
            <a:fld id="{88B3A9A2-A8E6-44B9-B8F3-91C5FB4F6B0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3427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Lato" panose="020F0502020204030203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17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xmlns="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371475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xmlns="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3452729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xmlns="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3725779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177332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2000">
                <a:latin typeface="Lato" panose="020F0502020204030203" pitchFamily="34" charset="0"/>
              </a:defRPr>
            </a:lvl4pPr>
            <a:lvl5pPr marL="1828800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xmlns="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402137"/>
            <a:ext cx="1981200" cy="531811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4155856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xmlns="" id="{AA16AAA2-A7C1-4541-8877-3F69DB6229BC}"/>
              </a:ext>
            </a:extLst>
          </p:cNvPr>
          <p:cNvSpPr/>
          <p:nvPr userDrawn="1"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xmlns="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295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xmlns="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xmlns="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630238" y="1543050"/>
            <a:ext cx="2949575" cy="28590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215425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69438236-E9A1-5845-B207-CB91FAB12D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04800" y="4469785"/>
            <a:ext cx="2133600" cy="9239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C2B2EF8-F126-9449-AF26-554461030ADD}"/>
              </a:ext>
            </a:extLst>
          </p:cNvPr>
          <p:cNvSpPr txBox="1"/>
          <p:nvPr userDrawn="1"/>
        </p:nvSpPr>
        <p:spPr>
          <a:xfrm>
            <a:off x="304800" y="4019550"/>
            <a:ext cx="2514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31575906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32745252-8BBC-184E-9C41-612C8DD63D7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48C4084-0E28-3947-A3EB-0D844D62F7D6}"/>
              </a:ext>
            </a:extLst>
          </p:cNvPr>
          <p:cNvSpPr txBox="1"/>
          <p:nvPr userDrawn="1"/>
        </p:nvSpPr>
        <p:spPr>
          <a:xfrm>
            <a:off x="4267200" y="142875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xmlns="" id="{9D36EDD0-8077-4F4B-9631-D6CFBBDAD084}"/>
              </a:ext>
            </a:extLst>
          </p:cNvPr>
          <p:cNvSpPr txBox="1"/>
          <p:nvPr userDrawn="1"/>
        </p:nvSpPr>
        <p:spPr>
          <a:xfrm>
            <a:off x="4267200" y="215699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1600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20697188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225BA83A-FD71-394F-B4AF-D0F719851D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209" b="7594"/>
          <a:stretch/>
        </p:blipFill>
        <p:spPr>
          <a:xfrm>
            <a:off x="457199" y="-1"/>
            <a:ext cx="8671561" cy="470535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48C4084-0E28-3947-A3EB-0D844D62F7D6}"/>
              </a:ext>
            </a:extLst>
          </p:cNvPr>
          <p:cNvSpPr txBox="1"/>
          <p:nvPr userDrawn="1"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xmlns="" id="{9D36EDD0-8077-4F4B-9631-D6CFBBDAD084}"/>
              </a:ext>
            </a:extLst>
          </p:cNvPr>
          <p:cNvSpPr txBox="1"/>
          <p:nvPr userDrawn="1"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xmlns="" id="{B166C7F8-C424-7449-A19A-6EFB37F971D8}"/>
              </a:ext>
            </a:extLst>
          </p:cNvPr>
          <p:cNvSpPr/>
          <p:nvPr userDrawn="1"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xmlns="" id="{7542C372-51F9-7B49-95F3-2BB4DD107F2C}"/>
              </a:ext>
            </a:extLst>
          </p:cNvPr>
          <p:cNvSpPr/>
          <p:nvPr userDrawn="1"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xmlns="" id="{218B93B9-5E84-F144-B5CB-7142E73CC8BF}"/>
              </a:ext>
            </a:extLst>
          </p:cNvPr>
          <p:cNvSpPr/>
          <p:nvPr userDrawn="1"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xmlns="" id="{5AB17312-9520-7E42-A4CD-6B7EB6B7EF86}"/>
              </a:ext>
            </a:extLst>
          </p:cNvPr>
          <p:cNvSpPr/>
          <p:nvPr userDrawn="1"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6667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225BA83A-FD71-394F-B4AF-D0F719851DD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202" b="6256"/>
          <a:stretch/>
        </p:blipFill>
        <p:spPr>
          <a:xfrm>
            <a:off x="457199" y="1"/>
            <a:ext cx="8686801" cy="47815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48C4084-0E28-3947-A3EB-0D844D62F7D6}"/>
              </a:ext>
            </a:extLst>
          </p:cNvPr>
          <p:cNvSpPr txBox="1"/>
          <p:nvPr userDrawn="1"/>
        </p:nvSpPr>
        <p:spPr>
          <a:xfrm>
            <a:off x="661542" y="964623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xmlns="" id="{9D36EDD0-8077-4F4B-9631-D6CFBBDAD084}"/>
              </a:ext>
            </a:extLst>
          </p:cNvPr>
          <p:cNvSpPr txBox="1"/>
          <p:nvPr userDrawn="1"/>
        </p:nvSpPr>
        <p:spPr>
          <a:xfrm>
            <a:off x="661542" y="169286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1600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xmlns="" id="{B166C7F8-C424-7449-A19A-6EFB37F971D8}"/>
              </a:ext>
            </a:extLst>
          </p:cNvPr>
          <p:cNvSpPr/>
          <p:nvPr userDrawn="1"/>
        </p:nvSpPr>
        <p:spPr>
          <a:xfrm>
            <a:off x="661542" y="2114550"/>
            <a:ext cx="2538858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xmlns="" id="{7542C372-51F9-7B49-95F3-2BB4DD107F2C}"/>
              </a:ext>
            </a:extLst>
          </p:cNvPr>
          <p:cNvSpPr/>
          <p:nvPr userDrawn="1"/>
        </p:nvSpPr>
        <p:spPr>
          <a:xfrm>
            <a:off x="3276600" y="2114550"/>
            <a:ext cx="24384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xmlns="" id="{218B93B9-5E84-F144-B5CB-7142E73CC8BF}"/>
              </a:ext>
            </a:extLst>
          </p:cNvPr>
          <p:cNvSpPr/>
          <p:nvPr userDrawn="1"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xmlns="" id="{5AB17312-9520-7E42-A4CD-6B7EB6B7EF86}"/>
              </a:ext>
            </a:extLst>
          </p:cNvPr>
          <p:cNvSpPr/>
          <p:nvPr userDrawn="1"/>
        </p:nvSpPr>
        <p:spPr>
          <a:xfrm>
            <a:off x="3276600" y="3333750"/>
            <a:ext cx="24384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xmlns="" id="{FB176131-B89E-304A-92DF-9CD3D468CD52}"/>
              </a:ext>
            </a:extLst>
          </p:cNvPr>
          <p:cNvSpPr/>
          <p:nvPr userDrawn="1"/>
        </p:nvSpPr>
        <p:spPr>
          <a:xfrm>
            <a:off x="661542" y="2114550"/>
            <a:ext cx="2514600" cy="1143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xmlns="" id="{D57913DA-4C41-E144-8C67-313CA8644FB7}"/>
              </a:ext>
            </a:extLst>
          </p:cNvPr>
          <p:cNvSpPr/>
          <p:nvPr userDrawn="1"/>
        </p:nvSpPr>
        <p:spPr>
          <a:xfrm>
            <a:off x="3200400" y="2114550"/>
            <a:ext cx="2514600" cy="1219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xmlns="" id="{84D23C97-34CA-EB47-8438-4CEEB5B8B203}"/>
              </a:ext>
            </a:extLst>
          </p:cNvPr>
          <p:cNvSpPr/>
          <p:nvPr userDrawn="1"/>
        </p:nvSpPr>
        <p:spPr>
          <a:xfrm>
            <a:off x="661542" y="3347881"/>
            <a:ext cx="2514600" cy="120506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xmlns="" id="{E56E6BD5-8E0F-3E4D-AD7C-420C316889E3}"/>
              </a:ext>
            </a:extLst>
          </p:cNvPr>
          <p:cNvSpPr/>
          <p:nvPr userDrawn="1"/>
        </p:nvSpPr>
        <p:spPr>
          <a:xfrm>
            <a:off x="3200400" y="3333750"/>
            <a:ext cx="2514600" cy="1233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403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42AAA8A8-3946-DE4F-97CB-CBC48B9F7A60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xmlns="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623888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xmlns="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729294" y="4278806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xmlns="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729294" y="4551856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723510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xmlns="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928812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xmlns="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928812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xmlns="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5055878" y="3436566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xmlns="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5055878" y="3709616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23900" y="3432556"/>
            <a:ext cx="1115568" cy="11155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xmlns="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852971" y="3429000"/>
            <a:ext cx="1115568" cy="11155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6245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70104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81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082259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1224" y="1028700"/>
            <a:ext cx="3965576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xmlns="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3324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028700"/>
            <a:ext cx="3970337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657331"/>
            <a:ext cx="3970337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4874" y="1028701"/>
            <a:ext cx="3971926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4874" y="1657348"/>
            <a:ext cx="3971926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16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28700"/>
            <a:ext cx="805815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600" indent="0">
              <a:buNone/>
              <a:defRPr sz="1200">
                <a:latin typeface="Lato" panose="020F0502020204030203" pitchFamily="34" charset="0"/>
              </a:defRPr>
            </a:lvl4pPr>
            <a:lvl5pPr marL="1828800" indent="0">
              <a:buNone/>
              <a:defRPr sz="1200">
                <a:latin typeface="Lato" panose="020F0502020204030203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2" y="4476750"/>
            <a:ext cx="3027178" cy="304800"/>
          </a:xfrm>
        </p:spPr>
        <p:txBody>
          <a:bodyPr>
            <a:normAutofit/>
          </a:bodyPr>
          <a:lstStyle>
            <a:lvl1pPr marL="0" indent="0">
              <a:buNone/>
              <a:defRPr sz="800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610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9654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85750"/>
            <a:ext cx="8058150" cy="74295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028701"/>
            <a:ext cx="8058150" cy="37528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17351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0" r:id="rId2"/>
    <p:sldLayoutId id="2147483667" r:id="rId3"/>
    <p:sldLayoutId id="2147483654" r:id="rId4"/>
    <p:sldLayoutId id="2147483655" r:id="rId5"/>
    <p:sldLayoutId id="2147483657" r:id="rId6"/>
    <p:sldLayoutId id="2147483658" r:id="rId7"/>
    <p:sldLayoutId id="2147483666" r:id="rId8"/>
    <p:sldLayoutId id="2147483660" r:id="rId9"/>
    <p:sldLayoutId id="2147483668" r:id="rId10"/>
    <p:sldLayoutId id="2147483664" r:id="rId11"/>
    <p:sldLayoutId id="2147483669" r:id="rId12"/>
    <p:sldLayoutId id="2147483671" r:id="rId13"/>
    <p:sldLayoutId id="2147483672" r:id="rId14"/>
    <p:sldLayoutId id="214748367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ts val="500"/>
        </a:spcBef>
        <a:buFontTx/>
        <a:buBlip>
          <a:blip r:embed="rId18"/>
        </a:buBlip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A Multiscale 3D Packed Bed Reactor</a:t>
            </a:r>
            <a:endParaRPr lang="sv-SE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sv-SE"/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0" name="Text Placeholder 9"/>
          <p:cNvSpPr>
            <a:spLocks noGrp="1"/>
          </p:cNvSpPr>
          <p:nvPr>
            <p:ph type="body" idx="11"/>
          </p:nvPr>
        </p:nvSpPr>
        <p:spPr/>
        <p:txBody>
          <a:bodyPr>
            <a:normAutofit lnSpcReduction="10000"/>
          </a:bodyPr>
          <a:lstStyle/>
          <a:p>
            <a:endParaRPr lang="sv-SE"/>
          </a:p>
        </p:txBody>
      </p:sp>
      <p:sp>
        <p:nvSpPr>
          <p:cNvPr id="11" name="Text Placeholder 10"/>
          <p:cNvSpPr>
            <a:spLocks noGrp="1"/>
          </p:cNvSpPr>
          <p:nvPr>
            <p:ph type="body" idx="12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6045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An extra dimension approach to model the transport and reactions in a packed bed.  The radial coordinate inside each pellet constitutes the extra 4th dimension through the “Reactive Pellet Bed” feature. The other 3 dimensions are the macroscopic bed.</a:t>
            </a:r>
          </a:p>
          <a:p>
            <a:endParaRPr lang="sv-SE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218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Modeling approach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993" y="3723878"/>
            <a:ext cx="1571625" cy="504825"/>
          </a:xfrm>
          <a:prstGeom prst="rect">
            <a:avLst/>
          </a:prstGeom>
          <a:ln w="9525">
            <a:solidFill>
              <a:schemeClr val="tx2">
                <a:lumMod val="20000"/>
                <a:lumOff val="8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587881"/>
            <a:ext cx="3139633" cy="2945782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74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/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sv-SE" dirty="0" smtClean="0"/>
                  <a:t>A and B </a:t>
                </a:r>
                <a:r>
                  <a:rPr lang="sv-SE" dirty="0" err="1" smtClean="0"/>
                  <a:t>are</a:t>
                </a:r>
                <a:r>
                  <a:rPr lang="sv-SE" dirty="0" smtClean="0"/>
                  <a:t> </a:t>
                </a:r>
                <a:r>
                  <a:rPr lang="sv-SE" dirty="0" err="1" smtClean="0"/>
                  <a:t>reactants</a:t>
                </a:r>
                <a:r>
                  <a:rPr lang="sv-SE" dirty="0" smtClean="0"/>
                  <a:t> and C is </a:t>
                </a:r>
                <a:r>
                  <a:rPr lang="sv-SE" dirty="0" err="1" smtClean="0"/>
                  <a:t>product</a:t>
                </a:r>
                <a:r>
                  <a:rPr lang="sv-SE" dirty="0" smtClean="0"/>
                  <a:t>.</a:t>
                </a:r>
                <a:br>
                  <a:rPr lang="sv-SE" dirty="0" smtClean="0"/>
                </a:br>
                <a:r>
                  <a:rPr lang="sv-SE" dirty="0" smtClean="0"/>
                  <a:t>A </a:t>
                </a:r>
                <a:r>
                  <a:rPr lang="sv-SE" dirty="0" err="1"/>
                  <a:t>r</a:t>
                </a:r>
                <a:r>
                  <a:rPr lang="sv-SE" dirty="0" err="1" smtClean="0"/>
                  <a:t>eversible</a:t>
                </a:r>
                <a:r>
                  <a:rPr lang="sv-SE" dirty="0" smtClean="0"/>
                  <a:t> </a:t>
                </a:r>
                <a:r>
                  <a:rPr lang="sv-SE" dirty="0" err="1" smtClean="0"/>
                  <a:t>catalytic</a:t>
                </a:r>
                <a:r>
                  <a:rPr lang="sv-SE" dirty="0" smtClean="0"/>
                  <a:t> </a:t>
                </a:r>
                <a:r>
                  <a:rPr lang="sv-SE" dirty="0" err="1" smtClean="0"/>
                  <a:t>reaction</a:t>
                </a:r>
                <a:r>
                  <a:rPr lang="sv-SE" dirty="0" smtClean="0"/>
                  <a:t> </a:t>
                </a:r>
                <a:r>
                  <a:rPr lang="sv-SE" dirty="0" err="1" smtClean="0"/>
                  <a:t>occurs</a:t>
                </a:r>
                <a:r>
                  <a:rPr lang="sv-SE" dirty="0" smtClean="0"/>
                  <a:t>:</a:t>
                </a:r>
                <a:br>
                  <a:rPr lang="sv-SE" dirty="0" smtClean="0"/>
                </a:br>
                <a14:m>
                  <m:oMath xmlns:m="http://schemas.openxmlformats.org/officeDocument/2006/math">
                    <m:r>
                      <a:rPr lang="sv-SE" i="1" smtClean="0">
                        <a:latin typeface="Cambria Math"/>
                      </a:rPr>
                      <m:t>𝐴</m:t>
                    </m:r>
                    <m:r>
                      <a:rPr lang="sv-SE" b="0" i="1" smtClean="0">
                        <a:latin typeface="Cambria Math"/>
                      </a:rPr>
                      <m:t>+</m:t>
                    </m:r>
                    <m:r>
                      <a:rPr lang="sv-SE" b="0" i="1" smtClean="0">
                        <a:latin typeface="Cambria Math"/>
                      </a:rPr>
                      <m:t>𝐵</m:t>
                    </m:r>
                    <m:groupChr>
                      <m:groupChrPr>
                        <m:chr m:val="⇔"/>
                        <m:vertJc m:val="bot"/>
                        <m:ctrlPr>
                          <a:rPr lang="sv-SE" b="0" i="1" smtClean="0">
                            <a:latin typeface="Cambria Math"/>
                          </a:rPr>
                        </m:ctrlPr>
                      </m:groupChrPr>
                      <m:e/>
                    </m:groupChr>
                    <m:r>
                      <a:rPr lang="sv-SE" b="0" i="1" smtClean="0">
                        <a:latin typeface="Cambria Math"/>
                      </a:rPr>
                      <m:t>2</m:t>
                    </m:r>
                    <m:r>
                      <a:rPr lang="sv-SE" b="0" i="1" smtClean="0">
                        <a:latin typeface="Cambria Math"/>
                      </a:rPr>
                      <m:t>𝐶</m:t>
                    </m:r>
                  </m:oMath>
                </a14:m>
                <a:endParaRPr lang="sv-SE" dirty="0" smtClean="0"/>
              </a:p>
              <a:p>
                <a:r>
                  <a:rPr lang="sv-SE" dirty="0" err="1" smtClean="0"/>
                  <a:t>Reaction</a:t>
                </a:r>
                <a:r>
                  <a:rPr lang="sv-SE" dirty="0" smtClean="0"/>
                  <a:t> rates </a:t>
                </a:r>
                <a:r>
                  <a:rPr lang="sv-SE" dirty="0" err="1" smtClean="0"/>
                  <a:t>are</a:t>
                </a:r>
                <a:r>
                  <a:rPr lang="sv-SE" dirty="0" smtClean="0"/>
                  <a:t> </a:t>
                </a:r>
                <a:r>
                  <a:rPr lang="sv-SE" dirty="0" err="1" smtClean="0"/>
                  <a:t>descibed</a:t>
                </a:r>
                <a:r>
                  <a:rPr lang="sv-SE" dirty="0" smtClean="0"/>
                  <a:t> in terms</a:t>
                </a:r>
                <a:br>
                  <a:rPr lang="sv-SE" dirty="0" smtClean="0"/>
                </a:br>
                <a:r>
                  <a:rPr lang="sv-SE" dirty="0" err="1" smtClean="0"/>
                  <a:t>of</a:t>
                </a:r>
                <a:r>
                  <a:rPr lang="sv-SE" dirty="0" smtClean="0"/>
                  <a:t> </a:t>
                </a:r>
                <a:r>
                  <a:rPr lang="sv-SE" dirty="0" err="1" smtClean="0"/>
                  <a:t>concentrations</a:t>
                </a:r>
                <a:r>
                  <a:rPr lang="sv-SE" dirty="0" smtClean="0"/>
                  <a:t> </a:t>
                </a:r>
                <a:r>
                  <a:rPr lang="sv-SE" i="1" dirty="0" smtClean="0"/>
                  <a:t>C</a:t>
                </a:r>
                <a:r>
                  <a:rPr lang="sv-SE" dirty="0" smtClean="0"/>
                  <a:t> as:</a:t>
                </a:r>
                <a:br>
                  <a:rPr lang="sv-SE" dirty="0" smtClean="0"/>
                </a:br>
                <a:endParaRPr lang="sv-SE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v-SE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sv-SE" i="1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sv-SE" i="1">
                              <a:latin typeface="Cambria Math"/>
                            </a:rPr>
                            <m:t>𝐴</m:t>
                          </m:r>
                        </m:sub>
                      </m:sSub>
                      <m:r>
                        <a:rPr lang="sv-SE" i="1">
                          <a:latin typeface="Cambria Math"/>
                        </a:rPr>
                        <m:t>=−</m:t>
                      </m:r>
                      <m:sSub>
                        <m:sSubPr>
                          <m:ctrlPr>
                            <a:rPr lang="sv-SE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sv-SE" i="1">
                              <a:latin typeface="Cambria Math"/>
                              <a:ea typeface="Cambria Math"/>
                            </a:rPr>
                            <m:t>𝑘</m:t>
                          </m:r>
                        </m:e>
                        <m:sub>
                          <m:r>
                            <a:rPr lang="sv-SE" i="1">
                              <a:latin typeface="Cambria Math"/>
                              <a:ea typeface="Cambria Math"/>
                            </a:rPr>
                            <m:t>𝑓</m:t>
                          </m:r>
                        </m:sub>
                      </m:sSub>
                      <m:r>
                        <a:rPr lang="sv-SE" i="1"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sv-SE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sv-SE" i="1">
                              <a:latin typeface="Cambria Math"/>
                              <a:ea typeface="Cambria Math"/>
                            </a:rPr>
                            <m:t>𝐶</m:t>
                          </m:r>
                        </m:e>
                        <m:sub>
                          <m:r>
                            <a:rPr lang="sv-SE" i="1">
                              <a:latin typeface="Cambria Math"/>
                              <a:ea typeface="Cambria Math"/>
                            </a:rPr>
                            <m:t>𝐴</m:t>
                          </m:r>
                        </m:sub>
                      </m:sSub>
                      <m:r>
                        <m:rPr>
                          <m:nor/>
                        </m:rPr>
                        <a:rPr lang="sv-SE" dirty="0">
                          <a:ea typeface="Cambria Math"/>
                        </a:rPr>
                        <m:t> </m:t>
                      </m:r>
                      <m:r>
                        <a:rPr lang="sv-SE" i="1"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sv-SE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sv-SE" i="1">
                              <a:latin typeface="Cambria Math"/>
                              <a:ea typeface="Cambria Math"/>
                            </a:rPr>
                            <m:t>𝐶</m:t>
                          </m:r>
                        </m:e>
                        <m:sub>
                          <m:r>
                            <a:rPr lang="sv-SE" i="1">
                              <a:latin typeface="Cambria Math"/>
                              <a:ea typeface="Cambria Math"/>
                            </a:rPr>
                            <m:t>𝐵</m:t>
                          </m:r>
                        </m:sub>
                      </m:sSub>
                      <m:r>
                        <m:rPr>
                          <m:nor/>
                        </m:rPr>
                        <a:rPr lang="en-US" dirty="0"/>
                        <m:t>+</m:t>
                      </m:r>
                      <m:sSub>
                        <m:sSubPr>
                          <m:ctrlPr>
                            <a:rPr lang="sv-SE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sv-SE" i="1">
                              <a:latin typeface="Cambria Math"/>
                              <a:ea typeface="Cambria Math"/>
                            </a:rPr>
                            <m:t>𝑘</m:t>
                          </m:r>
                        </m:e>
                        <m:sub>
                          <m:r>
                            <a:rPr lang="sv-SE" i="1">
                              <a:latin typeface="Cambria Math"/>
                              <a:ea typeface="Cambria Math"/>
                            </a:rPr>
                            <m:t>𝑟</m:t>
                          </m:r>
                        </m:sub>
                      </m:sSub>
                      <m:r>
                        <a:rPr lang="sv-SE" i="1"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sv-SE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sv-SE" i="1">
                              <a:latin typeface="Cambria Math"/>
                              <a:ea typeface="Cambria Math"/>
                            </a:rPr>
                            <m:t>𝐶</m:t>
                          </m:r>
                        </m:e>
                        <m:sub>
                          <m:r>
                            <a:rPr lang="sv-SE" i="1">
                              <a:latin typeface="Cambria Math"/>
                              <a:ea typeface="Cambria Math"/>
                            </a:rPr>
                            <m:t>𝑐</m:t>
                          </m:r>
                        </m:sub>
                      </m:sSub>
                      <m:r>
                        <m:rPr>
                          <m:nor/>
                        </m:rPr>
                        <a:rPr lang="sv-SE" baseline="30000" dirty="0">
                          <a:latin typeface="Calibri Light" panose="020F0302020204030204" pitchFamily="34" charset="0"/>
                        </a:rPr>
                        <m:t>2</m:t>
                      </m:r>
                    </m:oMath>
                  </m:oMathPara>
                </a14:m>
                <a:endParaRPr lang="sv-SE" baseline="30000" dirty="0" smtClean="0">
                  <a:latin typeface="Calibri Light" panose="020F0302020204030204" pitchFamily="34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v-SE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sv-SE" i="1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sv-SE" i="1">
                              <a:latin typeface="Cambria Math"/>
                            </a:rPr>
                            <m:t>𝐵</m:t>
                          </m:r>
                        </m:sub>
                      </m:sSub>
                      <m:r>
                        <a:rPr lang="sv-SE" i="1">
                          <a:latin typeface="Cambria Math"/>
                        </a:rPr>
                        <m:t>=−</m:t>
                      </m:r>
                      <m:sSub>
                        <m:sSubPr>
                          <m:ctrlPr>
                            <a:rPr lang="sv-SE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sv-SE" i="1">
                              <a:latin typeface="Cambria Math"/>
                              <a:ea typeface="Cambria Math"/>
                            </a:rPr>
                            <m:t>𝑘</m:t>
                          </m:r>
                        </m:e>
                        <m:sub>
                          <m:r>
                            <a:rPr lang="sv-SE" i="1">
                              <a:latin typeface="Cambria Math"/>
                              <a:ea typeface="Cambria Math"/>
                            </a:rPr>
                            <m:t>𝑓</m:t>
                          </m:r>
                        </m:sub>
                      </m:sSub>
                      <m:r>
                        <a:rPr lang="sv-SE" i="1"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sv-SE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sv-SE" i="1">
                              <a:latin typeface="Cambria Math"/>
                              <a:ea typeface="Cambria Math"/>
                            </a:rPr>
                            <m:t>𝐶</m:t>
                          </m:r>
                        </m:e>
                        <m:sub>
                          <m:r>
                            <a:rPr lang="sv-SE" i="1">
                              <a:latin typeface="Cambria Math"/>
                              <a:ea typeface="Cambria Math"/>
                            </a:rPr>
                            <m:t>𝐴</m:t>
                          </m:r>
                        </m:sub>
                      </m:sSub>
                      <m:r>
                        <m:rPr>
                          <m:nor/>
                        </m:rPr>
                        <a:rPr lang="sv-SE" dirty="0">
                          <a:ea typeface="Cambria Math"/>
                        </a:rPr>
                        <m:t> </m:t>
                      </m:r>
                      <m:r>
                        <a:rPr lang="sv-SE" i="1"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sv-SE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sv-SE" i="1">
                              <a:latin typeface="Cambria Math"/>
                              <a:ea typeface="Cambria Math"/>
                            </a:rPr>
                            <m:t>𝐶</m:t>
                          </m:r>
                        </m:e>
                        <m:sub>
                          <m:r>
                            <a:rPr lang="sv-SE" i="1">
                              <a:latin typeface="Cambria Math"/>
                              <a:ea typeface="Cambria Math"/>
                            </a:rPr>
                            <m:t>𝐵</m:t>
                          </m:r>
                        </m:sub>
                      </m:sSub>
                      <m:r>
                        <m:rPr>
                          <m:nor/>
                        </m:rPr>
                        <a:rPr lang="en-US" dirty="0"/>
                        <m:t>+</m:t>
                      </m:r>
                      <m:sSub>
                        <m:sSubPr>
                          <m:ctrlPr>
                            <a:rPr lang="sv-SE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sv-SE" i="1">
                              <a:latin typeface="Cambria Math"/>
                              <a:ea typeface="Cambria Math"/>
                            </a:rPr>
                            <m:t>𝑘</m:t>
                          </m:r>
                        </m:e>
                        <m:sub>
                          <m:r>
                            <a:rPr lang="sv-SE" i="1">
                              <a:latin typeface="Cambria Math"/>
                              <a:ea typeface="Cambria Math"/>
                            </a:rPr>
                            <m:t>𝑟</m:t>
                          </m:r>
                        </m:sub>
                      </m:sSub>
                      <m:r>
                        <a:rPr lang="sv-SE" i="1"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sv-SE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sv-SE" i="1">
                              <a:latin typeface="Cambria Math"/>
                              <a:ea typeface="Cambria Math"/>
                            </a:rPr>
                            <m:t>𝐶</m:t>
                          </m:r>
                        </m:e>
                        <m:sub>
                          <m:r>
                            <a:rPr lang="sv-SE" i="1">
                              <a:latin typeface="Cambria Math"/>
                              <a:ea typeface="Cambria Math"/>
                            </a:rPr>
                            <m:t>𝑐</m:t>
                          </m:r>
                        </m:sub>
                      </m:sSub>
                      <m:r>
                        <m:rPr>
                          <m:nor/>
                        </m:rPr>
                        <a:rPr lang="sv-SE" baseline="30000" dirty="0">
                          <a:latin typeface="Calibri Light" panose="020F0302020204030204" pitchFamily="34" charset="0"/>
                        </a:rPr>
                        <m:t>2</m:t>
                      </m:r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sv-SE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sv-SE" i="1">
                              <a:latin typeface="Cambria Math"/>
                            </a:rPr>
                            <m:t>𝑅</m:t>
                          </m:r>
                        </m:e>
                        <m:sub>
                          <m:r>
                            <a:rPr lang="sv-SE" i="1">
                              <a:latin typeface="Cambria Math"/>
                            </a:rPr>
                            <m:t>𝐶</m:t>
                          </m:r>
                        </m:sub>
                      </m:sSub>
                      <m:r>
                        <a:rPr lang="sv-SE" i="1">
                          <a:latin typeface="Cambria Math"/>
                        </a:rPr>
                        <m:t>=2</m:t>
                      </m:r>
                      <m:sSub>
                        <m:sSubPr>
                          <m:ctrlPr>
                            <a:rPr lang="sv-SE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sv-SE" i="1">
                              <a:latin typeface="Cambria Math"/>
                              <a:ea typeface="Cambria Math"/>
                            </a:rPr>
                            <m:t>𝑘</m:t>
                          </m:r>
                        </m:e>
                        <m:sub>
                          <m:r>
                            <a:rPr lang="sv-SE" i="1">
                              <a:latin typeface="Cambria Math"/>
                              <a:ea typeface="Cambria Math"/>
                            </a:rPr>
                            <m:t>𝑓</m:t>
                          </m:r>
                        </m:sub>
                      </m:sSub>
                      <m:r>
                        <a:rPr lang="sv-SE" i="1"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sv-SE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sv-SE" i="1">
                              <a:latin typeface="Cambria Math"/>
                              <a:ea typeface="Cambria Math"/>
                            </a:rPr>
                            <m:t>𝐶</m:t>
                          </m:r>
                        </m:e>
                        <m:sub>
                          <m:r>
                            <a:rPr lang="sv-SE" i="1">
                              <a:latin typeface="Cambria Math"/>
                              <a:ea typeface="Cambria Math"/>
                            </a:rPr>
                            <m:t>𝐴</m:t>
                          </m:r>
                        </m:sub>
                      </m:sSub>
                      <m:r>
                        <m:rPr>
                          <m:nor/>
                        </m:rPr>
                        <a:rPr lang="sv-SE" dirty="0">
                          <a:ea typeface="Cambria Math"/>
                        </a:rPr>
                        <m:t> </m:t>
                      </m:r>
                      <m:r>
                        <a:rPr lang="sv-SE" i="1"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sv-SE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sv-SE" i="1">
                              <a:latin typeface="Cambria Math"/>
                              <a:ea typeface="Cambria Math"/>
                            </a:rPr>
                            <m:t>𝐶</m:t>
                          </m:r>
                        </m:e>
                        <m:sub>
                          <m:r>
                            <a:rPr lang="sv-SE" i="1">
                              <a:latin typeface="Cambria Math"/>
                              <a:ea typeface="Cambria Math"/>
                            </a:rPr>
                            <m:t>𝐵</m:t>
                          </m:r>
                        </m:sub>
                      </m:sSub>
                      <m:r>
                        <a:rPr lang="sv-SE">
                          <a:latin typeface="Cambria Math"/>
                          <a:ea typeface="Cambria Math"/>
                        </a:rPr>
                        <m:t>−</m:t>
                      </m:r>
                      <m:sSub>
                        <m:sSubPr>
                          <m:ctrlPr>
                            <a:rPr lang="sv-SE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sv-SE" i="1">
                              <a:latin typeface="Cambria Math"/>
                              <a:ea typeface="Cambria Math"/>
                            </a:rPr>
                            <m:t>2</m:t>
                          </m:r>
                          <m:r>
                            <a:rPr lang="sv-SE" i="1">
                              <a:latin typeface="Cambria Math"/>
                              <a:ea typeface="Cambria Math"/>
                            </a:rPr>
                            <m:t>𝑘</m:t>
                          </m:r>
                        </m:e>
                        <m:sub>
                          <m:r>
                            <a:rPr lang="sv-SE" i="1">
                              <a:latin typeface="Cambria Math"/>
                              <a:ea typeface="Cambria Math"/>
                            </a:rPr>
                            <m:t>𝑟</m:t>
                          </m:r>
                        </m:sub>
                      </m:sSub>
                      <m:r>
                        <a:rPr lang="sv-SE" i="1">
                          <a:latin typeface="Cambria Math"/>
                          <a:ea typeface="Cambria Math"/>
                        </a:rPr>
                        <m:t>∙</m:t>
                      </m:r>
                      <m:sSub>
                        <m:sSubPr>
                          <m:ctrlPr>
                            <a:rPr lang="sv-SE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sv-SE" i="1">
                              <a:latin typeface="Cambria Math"/>
                              <a:ea typeface="Cambria Math"/>
                            </a:rPr>
                            <m:t>𝐶</m:t>
                          </m:r>
                        </m:e>
                        <m:sub>
                          <m:r>
                            <a:rPr lang="sv-SE" i="1">
                              <a:latin typeface="Cambria Math"/>
                              <a:ea typeface="Cambria Math"/>
                            </a:rPr>
                            <m:t>𝑐</m:t>
                          </m:r>
                        </m:sub>
                      </m:sSub>
                      <m:r>
                        <m:rPr>
                          <m:nor/>
                        </m:rPr>
                        <a:rPr lang="sv-SE" baseline="30000" dirty="0">
                          <a:latin typeface="Calibri Light" panose="020F0302020204030204" pitchFamily="34" charset="0"/>
                        </a:rPr>
                        <m:t>2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dirty="0" smtClean="0"/>
                  <a:t>In moles/(m</a:t>
                </a:r>
                <a:r>
                  <a:rPr lang="en-US" baseline="30000" dirty="0" smtClean="0"/>
                  <a:t>3</a:t>
                </a:r>
                <a:r>
                  <a:rPr lang="en-US" dirty="0" smtClean="0"/>
                  <a:t>s)</a:t>
                </a:r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endParaRPr lang="sv-SE" dirty="0" smtClean="0"/>
              </a:p>
              <a:p>
                <a:endParaRPr lang="sv-SE" dirty="0" smtClean="0"/>
              </a:p>
              <a:p>
                <a:endParaRPr lang="sv-SE" dirty="0" smtClean="0"/>
              </a:p>
              <a:p>
                <a:pPr marL="0" indent="0">
                  <a:buNone/>
                </a:pPr>
                <a:endParaRPr lang="sv-SE" dirty="0"/>
              </a:p>
            </p:txBody>
          </p:sp>
        </mc:Choice>
        <mc:Fallback xmlns="">
          <p:sp>
            <p:nvSpPr>
              <p:cNvPr id="2" name="Content Placeholder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 rotWithShape="1">
                <a:blip r:embed="rId3"/>
                <a:stretch>
                  <a:fillRect l="-768" t="-488"/>
                </a:stretch>
              </a:blipFill>
            </p:spPr>
            <p:txBody>
              <a:bodyPr/>
              <a:lstStyle/>
              <a:p>
                <a:r>
                  <a:rPr lang="sv-S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218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Reactions</a:t>
            </a: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053" y="3467898"/>
            <a:ext cx="1913387" cy="1127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4"/>
          <p:cNvSpPr txBox="1"/>
          <p:nvPr/>
        </p:nvSpPr>
        <p:spPr>
          <a:xfrm>
            <a:off x="6886238" y="2211710"/>
            <a:ext cx="1077671" cy="64633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libri Light" panose="020F0302020204030204" pitchFamily="34" charset="0"/>
              </a:rPr>
              <a:t>Symmetry cut</a:t>
            </a:r>
          </a:p>
          <a:p>
            <a:r>
              <a:rPr lang="en-US" sz="1200" dirty="0" smtClean="0">
                <a:latin typeface="Calibri Light" panose="020F0302020204030204" pitchFamily="34" charset="0"/>
              </a:rPr>
              <a:t>in macroscale geometry</a:t>
            </a:r>
          </a:p>
        </p:txBody>
      </p:sp>
      <p:cxnSp>
        <p:nvCxnSpPr>
          <p:cNvPr id="16" name="Kurva 9220"/>
          <p:cNvCxnSpPr/>
          <p:nvPr/>
        </p:nvCxnSpPr>
        <p:spPr>
          <a:xfrm>
            <a:off x="6974840" y="2871620"/>
            <a:ext cx="868348" cy="596278"/>
          </a:xfrm>
          <a:prstGeom prst="bentConnector3">
            <a:avLst>
              <a:gd name="adj1" fmla="val 100304"/>
            </a:avLst>
          </a:prstGeom>
          <a:ln>
            <a:solidFill>
              <a:schemeClr val="tx1"/>
            </a:solidFill>
            <a:tailEnd type="triangle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735" y="1658052"/>
            <a:ext cx="2328640" cy="2184862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366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v-SE" sz="2800" dirty="0" err="1"/>
              <a:t>R</a:t>
            </a:r>
            <a:r>
              <a:rPr lang="sv-SE" sz="2800" dirty="0" err="1" smtClean="0"/>
              <a:t>eactive</a:t>
            </a:r>
            <a:r>
              <a:rPr lang="sv-SE" sz="2800" dirty="0" smtClean="0"/>
              <a:t> Pellet </a:t>
            </a:r>
            <a:r>
              <a:rPr lang="sv-SE" sz="2800" dirty="0"/>
              <a:t>B</a:t>
            </a:r>
            <a:r>
              <a:rPr lang="sv-SE" sz="2800" dirty="0" smtClean="0"/>
              <a:t>ed feature </a:t>
            </a:r>
            <a:r>
              <a:rPr lang="sv-SE" sz="2800" dirty="0" err="1" smtClean="0"/>
              <a:t>available</a:t>
            </a:r>
            <a:r>
              <a:rPr lang="sv-SE" sz="2800" dirty="0" smtClean="0"/>
              <a:t> i Transport </a:t>
            </a:r>
            <a:r>
              <a:rPr lang="sv-SE" sz="2800" dirty="0" err="1" smtClean="0"/>
              <a:t>of</a:t>
            </a:r>
            <a:r>
              <a:rPr lang="sv-SE" sz="2800" dirty="0" smtClean="0"/>
              <a:t> </a:t>
            </a:r>
            <a:r>
              <a:rPr lang="sv-SE" sz="2800" dirty="0" err="1" smtClean="0"/>
              <a:t>Diluted</a:t>
            </a:r>
            <a:r>
              <a:rPr lang="sv-SE" sz="2800" dirty="0" smtClean="0"/>
              <a:t> Species</a:t>
            </a:r>
            <a:endParaRPr lang="sv-SE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696610" y="4382983"/>
            <a:ext cx="37507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>
                <a:latin typeface="Calibri Light" panose="020F0302020204030204" pitchFamily="34" charset="0"/>
              </a:rPr>
              <a:t>Packed pellet bed: Adds extra pellet dimension to </a:t>
            </a:r>
            <a:r>
              <a:rPr lang="sv-SE" sz="1200" dirty="0" smtClean="0">
                <a:latin typeface="Calibri Light" panose="020F0302020204030204" pitchFamily="34" charset="0"/>
              </a:rPr>
              <a:t>problem</a:t>
            </a:r>
            <a:endParaRPr lang="sv-SE" sz="1200" dirty="0">
              <a:latin typeface="Calibri Light" panose="020F030202020403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655568" y="1563638"/>
            <a:ext cx="3832865" cy="2791431"/>
            <a:chOff x="1917692" y="915566"/>
            <a:chExt cx="5166698" cy="4139131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17692" y="915566"/>
              <a:ext cx="5166698" cy="41391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Rounded Rectangle 7"/>
            <p:cNvSpPr/>
            <p:nvPr/>
          </p:nvSpPr>
          <p:spPr>
            <a:xfrm>
              <a:off x="2203704" y="2626100"/>
              <a:ext cx="672577" cy="245826"/>
            </a:xfrm>
            <a:prstGeom prst="roundRect">
              <a:avLst/>
            </a:pr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</p:spTree>
    <p:extLst>
      <p:ext uri="{BB962C8B-B14F-4D97-AF65-F5344CB8AC3E}">
        <p14:creationId xmlns:p14="http://schemas.microsoft.com/office/powerpoint/2010/main" val="899094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endParaRPr lang="sv-SE" smtClean="0"/>
          </a:p>
          <a:p>
            <a:endParaRPr lang="sv-SE" smtClean="0"/>
          </a:p>
          <a:p>
            <a:endParaRPr lang="sv-SE" smtClean="0"/>
          </a:p>
          <a:p>
            <a:endParaRPr lang="sv-SE" smtClean="0"/>
          </a:p>
          <a:p>
            <a:endParaRPr lang="sv-SE" smtClean="0"/>
          </a:p>
          <a:p>
            <a:endParaRPr lang="sv-SE" smtClean="0"/>
          </a:p>
          <a:p>
            <a:endParaRPr lang="sv-SE" smtClean="0"/>
          </a:p>
          <a:p>
            <a:endParaRPr lang="sv-SE" smtClean="0"/>
          </a:p>
          <a:p>
            <a:endParaRPr lang="sv-SE" smtClean="0"/>
          </a:p>
          <a:p>
            <a:endParaRPr lang="sv-SE" smtClean="0"/>
          </a:p>
          <a:p>
            <a:r>
              <a:rPr lang="sv-SE" smtClean="0"/>
              <a:t>Bed pressure distribution, gauge pressure</a:t>
            </a:r>
          </a:p>
          <a:p>
            <a:endParaRPr lang="sv-S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sv-SE" smtClean="0"/>
          </a:p>
          <a:p>
            <a:endParaRPr lang="sv-SE" smtClean="0"/>
          </a:p>
          <a:p>
            <a:endParaRPr lang="sv-SE" smtClean="0"/>
          </a:p>
          <a:p>
            <a:endParaRPr lang="sv-SE" smtClean="0"/>
          </a:p>
          <a:p>
            <a:endParaRPr lang="sv-SE" smtClean="0"/>
          </a:p>
          <a:p>
            <a:endParaRPr lang="sv-SE" smtClean="0"/>
          </a:p>
          <a:p>
            <a:endParaRPr lang="sv-SE" smtClean="0"/>
          </a:p>
          <a:p>
            <a:endParaRPr lang="sv-SE" smtClean="0"/>
          </a:p>
          <a:p>
            <a:endParaRPr lang="sv-SE" smtClean="0"/>
          </a:p>
          <a:p>
            <a:r>
              <a:rPr lang="sv-SE" smtClean="0"/>
              <a:t>Concentration distribution of reactant A in the macro space. A is consumed by the pellet reactions along the flow path</a:t>
            </a:r>
            <a:endParaRPr lang="sv-S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Results, macroscale</a:t>
            </a:r>
            <a:endParaRPr lang="sv-SE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569" y="1562034"/>
            <a:ext cx="2945455" cy="2282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291" y="1563638"/>
            <a:ext cx="3240360" cy="2482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031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Results, macroscale</a:t>
            </a:r>
            <a:endParaRPr lang="sv-SE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8" name="TextBox 7"/>
          <p:cNvSpPr txBox="1"/>
          <p:nvPr/>
        </p:nvSpPr>
        <p:spPr>
          <a:xfrm>
            <a:off x="2730507" y="4077897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 smtClean="0">
                <a:latin typeface="Calibri Light" panose="020F0302020204030204" pitchFamily="34" charset="0"/>
              </a:rPr>
              <a:t>Velocity streamlines at the bottom part. Colors denote</a:t>
            </a:r>
            <a:r>
              <a:rPr lang="sv-SE" sz="1200" dirty="0">
                <a:latin typeface="Calibri Light" panose="020F0302020204030204" pitchFamily="34" charset="0"/>
              </a:rPr>
              <a:t> </a:t>
            </a:r>
            <a:r>
              <a:rPr lang="sv-SE" sz="1200" dirty="0" smtClean="0">
                <a:latin typeface="Calibri Light" panose="020F0302020204030204" pitchFamily="34" charset="0"/>
              </a:rPr>
              <a:t>the concentration of diol monomer in moles/m</a:t>
            </a:r>
            <a:r>
              <a:rPr lang="sv-SE" sz="1200" baseline="30000" dirty="0" smtClean="0">
                <a:latin typeface="Calibri Light" panose="020F0302020204030204" pitchFamily="34" charset="0"/>
              </a:rPr>
              <a:t>3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421" y="1562629"/>
            <a:ext cx="3277159" cy="2449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91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Results, microscale</a:t>
            </a:r>
            <a:endParaRPr lang="sv-SE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3431" y="1565378"/>
            <a:ext cx="4111407" cy="27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Straight Arrow Connector 9"/>
          <p:cNvCxnSpPr/>
          <p:nvPr/>
        </p:nvCxnSpPr>
        <p:spPr>
          <a:xfrm flipH="1" flipV="1">
            <a:off x="5126845" y="3185558"/>
            <a:ext cx="686201" cy="564224"/>
          </a:xfrm>
          <a:prstGeom prst="straightConnector1">
            <a:avLst/>
          </a:prstGeom>
          <a:ln w="2222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305519" y="4024806"/>
            <a:ext cx="29377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 smtClean="0">
                <a:latin typeface="Calibri Light" panose="020F0302020204030204" pitchFamily="34" charset="0"/>
              </a:rPr>
              <a:t>Example plots of the pellet concentrations</a:t>
            </a:r>
          </a:p>
          <a:p>
            <a:r>
              <a:rPr lang="sv-SE" sz="1200" dirty="0" smtClean="0">
                <a:latin typeface="Calibri Light" panose="020F0302020204030204" pitchFamily="34" charset="0"/>
              </a:rPr>
              <a:t>at center of column, at 0.5 m height position</a:t>
            </a:r>
            <a:endParaRPr lang="sv-SE" sz="12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497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endParaRPr lang="sv-SE" dirty="0" smtClean="0"/>
          </a:p>
          <a:p>
            <a:endParaRPr lang="sv-SE" dirty="0" smtClean="0"/>
          </a:p>
          <a:p>
            <a:endParaRPr lang="sv-SE" dirty="0" smtClean="0"/>
          </a:p>
          <a:p>
            <a:endParaRPr lang="sv-SE" dirty="0" smtClean="0"/>
          </a:p>
          <a:p>
            <a:endParaRPr lang="sv-SE" dirty="0" smtClean="0"/>
          </a:p>
          <a:p>
            <a:endParaRPr lang="sv-SE" dirty="0" smtClean="0"/>
          </a:p>
          <a:p>
            <a:endParaRPr lang="sv-SE" dirty="0" smtClean="0"/>
          </a:p>
          <a:p>
            <a:endParaRPr lang="sv-SE" dirty="0" smtClean="0"/>
          </a:p>
          <a:p>
            <a:endParaRPr lang="sv-SE" dirty="0" smtClean="0"/>
          </a:p>
          <a:p>
            <a:endParaRPr lang="sv-SE" dirty="0" smtClean="0"/>
          </a:p>
          <a:p>
            <a:endParaRPr lang="sv-SE" dirty="0" smtClean="0"/>
          </a:p>
          <a:p>
            <a:endParaRPr lang="sv-SE" dirty="0" smtClean="0"/>
          </a:p>
          <a:p>
            <a:r>
              <a:rPr lang="sv-SE" dirty="0" err="1" smtClean="0"/>
              <a:t>Concentration</a:t>
            </a:r>
            <a:r>
              <a:rPr lang="sv-SE" dirty="0" smtClean="0"/>
              <a:t> </a:t>
            </a:r>
            <a:r>
              <a:rPr lang="sv-SE" dirty="0" err="1" smtClean="0"/>
              <a:t>distibution</a:t>
            </a:r>
            <a:r>
              <a:rPr lang="sv-SE" dirty="0" smtClean="0"/>
              <a:t> in </a:t>
            </a:r>
            <a:r>
              <a:rPr lang="sv-SE" dirty="0" err="1" smtClean="0"/>
              <a:t>one</a:t>
            </a:r>
            <a:r>
              <a:rPr lang="sv-SE" dirty="0" smtClean="0"/>
              <a:t> </a:t>
            </a:r>
            <a:r>
              <a:rPr lang="sv-SE" dirty="0" err="1" smtClean="0"/>
              <a:t>catalytic</a:t>
            </a:r>
            <a:r>
              <a:rPr lang="sv-SE" dirty="0" smtClean="0"/>
              <a:t> pellet: The </a:t>
            </a:r>
            <a:r>
              <a:rPr lang="sv-SE" dirty="0" err="1" smtClean="0"/>
              <a:t>product</a:t>
            </a:r>
            <a:r>
              <a:rPr lang="sv-SE" dirty="0" smtClean="0"/>
              <a:t> C has a </a:t>
            </a:r>
            <a:r>
              <a:rPr lang="sv-SE" dirty="0" err="1" smtClean="0"/>
              <a:t>higher</a:t>
            </a:r>
            <a:r>
              <a:rPr lang="sv-SE" dirty="0" smtClean="0"/>
              <a:t> </a:t>
            </a:r>
            <a:r>
              <a:rPr lang="sv-SE" dirty="0" err="1" smtClean="0"/>
              <a:t>concentration</a:t>
            </a:r>
            <a:r>
              <a:rPr lang="sv-SE" dirty="0" smtClean="0"/>
              <a:t> at the center, </a:t>
            </a:r>
            <a:r>
              <a:rPr lang="sv-SE" dirty="0" err="1" smtClean="0"/>
              <a:t>showing</a:t>
            </a:r>
            <a:r>
              <a:rPr lang="sv-SE" dirty="0" smtClean="0"/>
              <a:t> </a:t>
            </a:r>
            <a:r>
              <a:rPr lang="sv-SE" dirty="0" err="1" smtClean="0"/>
              <a:t>that</a:t>
            </a:r>
            <a:r>
              <a:rPr lang="sv-SE" dirty="0" smtClean="0"/>
              <a:t> </a:t>
            </a:r>
            <a:r>
              <a:rPr lang="sv-SE" dirty="0" err="1" smtClean="0"/>
              <a:t>product</a:t>
            </a:r>
            <a:r>
              <a:rPr lang="sv-SE" dirty="0" smtClean="0"/>
              <a:t> </a:t>
            </a:r>
            <a:r>
              <a:rPr lang="sv-SE" dirty="0" err="1" smtClean="0"/>
              <a:t>exits</a:t>
            </a:r>
            <a:r>
              <a:rPr lang="sv-SE" dirty="0" smtClean="0"/>
              <a:t> the pellet at the </a:t>
            </a:r>
            <a:r>
              <a:rPr lang="sv-SE" dirty="0" err="1" smtClean="0"/>
              <a:t>surface</a:t>
            </a:r>
            <a:r>
              <a:rPr lang="sv-SE" dirty="0" smtClean="0"/>
              <a:t> </a:t>
            </a:r>
            <a:r>
              <a:rPr lang="sv-SE" dirty="0" err="1" smtClean="0"/>
              <a:t>during</a:t>
            </a:r>
            <a:r>
              <a:rPr lang="sv-SE" dirty="0" smtClean="0"/>
              <a:t> </a:t>
            </a:r>
            <a:r>
              <a:rPr lang="sv-SE" dirty="0" err="1" smtClean="0"/>
              <a:t>reaction</a:t>
            </a:r>
            <a:endParaRPr lang="sv-SE" dirty="0" smtClean="0"/>
          </a:p>
          <a:p>
            <a:endParaRPr lang="sv-S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endParaRPr lang="sv-SE" smtClean="0"/>
          </a:p>
          <a:p>
            <a:endParaRPr lang="sv-SE" smtClean="0"/>
          </a:p>
          <a:p>
            <a:endParaRPr lang="sv-SE" smtClean="0"/>
          </a:p>
          <a:p>
            <a:endParaRPr lang="sv-SE" smtClean="0"/>
          </a:p>
          <a:p>
            <a:endParaRPr lang="sv-SE" smtClean="0"/>
          </a:p>
          <a:p>
            <a:endParaRPr lang="sv-SE" smtClean="0"/>
          </a:p>
          <a:p>
            <a:endParaRPr lang="sv-SE" smtClean="0"/>
          </a:p>
          <a:p>
            <a:endParaRPr lang="sv-SE" smtClean="0"/>
          </a:p>
          <a:p>
            <a:endParaRPr lang="sv-SE" smtClean="0"/>
          </a:p>
          <a:p>
            <a:endParaRPr lang="sv-SE" smtClean="0"/>
          </a:p>
          <a:p>
            <a:endParaRPr lang="sv-SE" smtClean="0"/>
          </a:p>
          <a:p>
            <a:endParaRPr lang="sv-SE" smtClean="0"/>
          </a:p>
          <a:p>
            <a:r>
              <a:rPr lang="sv-SE" smtClean="0"/>
              <a:t>3D representation of the product concentration</a:t>
            </a:r>
          </a:p>
          <a:p>
            <a:endParaRPr lang="sv-S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Results, microscale</a:t>
            </a:r>
            <a:endParaRPr lang="sv-SE" dirty="0"/>
          </a:p>
        </p:txBody>
      </p:sp>
      <p:pic>
        <p:nvPicPr>
          <p:cNvPr id="7" name="Bildobjekt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3668" y="1635925"/>
            <a:ext cx="2975440" cy="2231969"/>
          </a:xfrm>
          <a:prstGeom prst="rect">
            <a:avLst/>
          </a:prstGeom>
        </p:spPr>
      </p:pic>
      <p:pic>
        <p:nvPicPr>
          <p:cNvPr id="9" name="Bildobjekt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188" y="1624127"/>
            <a:ext cx="2975441" cy="2231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84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SOL Slide Template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3" id="{1B2FD162-6854-CE4F-93F3-3F9D3A696CF6}" vid="{340E7C5E-2373-8C43-A9A2-E319A99381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COMSOL Slide Template</Template>
  <TotalTime>50</TotalTime>
  <Words>194</Words>
  <Application>Microsoft Office PowerPoint</Application>
  <PresentationFormat>On-screen Show (16:9)</PresentationFormat>
  <Paragraphs>72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Wingdings</vt:lpstr>
      <vt:lpstr>Lato Light</vt:lpstr>
      <vt:lpstr>Cambria Math</vt:lpstr>
      <vt:lpstr>Lato</vt:lpstr>
      <vt:lpstr>Calibri Light</vt:lpstr>
      <vt:lpstr>COMSOL Slide Template</vt:lpstr>
      <vt:lpstr>A Multiscale 3D Packed Bed Reactor</vt:lpstr>
      <vt:lpstr>Modeling approach</vt:lpstr>
      <vt:lpstr>Reactions</vt:lpstr>
      <vt:lpstr>Reactive Pellet Bed feature available i Transport of Diluted Species</vt:lpstr>
      <vt:lpstr>Results, macroscale</vt:lpstr>
      <vt:lpstr>Results, macroscale</vt:lpstr>
      <vt:lpstr>Results, microscale</vt:lpstr>
      <vt:lpstr>Results, microscale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COMSOL Slide Template</dc:title>
  <dc:creator>Niklas Rom</dc:creator>
  <cp:lastModifiedBy>Niklas Rom</cp:lastModifiedBy>
  <cp:revision>7</cp:revision>
  <dcterms:created xsi:type="dcterms:W3CDTF">2019-09-17T06:19:35Z</dcterms:created>
  <dcterms:modified xsi:type="dcterms:W3CDTF">2019-09-17T07:10:56Z</dcterms:modified>
</cp:coreProperties>
</file>